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2" r:id="rId1"/>
  </p:sldMasterIdLst>
  <p:notesMasterIdLst>
    <p:notesMasterId r:id="rId29"/>
  </p:notesMasterIdLst>
  <p:sldIdLst>
    <p:sldId id="256" r:id="rId2"/>
    <p:sldId id="257" r:id="rId3"/>
    <p:sldId id="258" r:id="rId4"/>
    <p:sldId id="259" r:id="rId5"/>
    <p:sldId id="260" r:id="rId6"/>
    <p:sldId id="261" r:id="rId7"/>
    <p:sldId id="262"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3" r:id="rId24"/>
    <p:sldId id="286" r:id="rId25"/>
    <p:sldId id="282" r:id="rId26"/>
    <p:sldId id="284" r:id="rId27"/>
    <p:sldId id="285" r:id="rId28"/>
  </p:sldIdLst>
  <p:sldSz cx="9144000" cy="6858000" type="screen4x3"/>
  <p:notesSz cx="6881813" cy="92964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258" y="17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7175" y="697225"/>
            <a:ext cx="4588075"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8175" y="4415775"/>
            <a:ext cx="5505424" cy="4183374"/>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200827621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
        <p:cNvGrpSpPr/>
        <p:nvPr/>
      </p:nvGrpSpPr>
      <p:grpSpPr>
        <a:xfrm>
          <a:off x="0" y="0"/>
          <a:ext cx="0" cy="0"/>
          <a:chOff x="0" y="0"/>
          <a:chExt cx="0" cy="0"/>
        </a:xfrm>
      </p:grpSpPr>
      <p:sp>
        <p:nvSpPr>
          <p:cNvPr id="18" name="Shape 18"/>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19" name="Shape 19"/>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192" name="Shape 192"/>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197" name="Shape 197"/>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211" name="Shape 211"/>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222" name="Shape 222"/>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230" name="Shape 230"/>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Shape 237"/>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238" name="Shape 238"/>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Shape 246"/>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247" name="Shape 247"/>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255" name="Shape 255"/>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Shape 262"/>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263" name="Shape 263"/>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275" name="Shape 275"/>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
        <p:cNvGrpSpPr/>
        <p:nvPr/>
      </p:nvGrpSpPr>
      <p:grpSpPr>
        <a:xfrm>
          <a:off x="0" y="0"/>
          <a:ext cx="0" cy="0"/>
          <a:chOff x="0" y="0"/>
          <a:chExt cx="0" cy="0"/>
        </a:xfrm>
      </p:grpSpPr>
      <p:sp>
        <p:nvSpPr>
          <p:cNvPr id="27" name="Shape 27"/>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28" name="Shape 28"/>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Shape 281"/>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282" name="Shape 282"/>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Shape 296"/>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297" name="Shape 297"/>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Shape 302"/>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303" name="Shape 303"/>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50" name="Shape 50"/>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Shape 55"/>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56" name="Shape 56"/>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76" name="Shape 76"/>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91" name="Shape 91"/>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110" name="Shape 110"/>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163" name="Shape 163"/>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txBox="1">
            <a:spLocks noGrp="1"/>
          </p:cNvSpPr>
          <p:nvPr>
            <p:ph type="body" idx="1"/>
          </p:nvPr>
        </p:nvSpPr>
        <p:spPr>
          <a:xfrm>
            <a:off x="688175" y="4415775"/>
            <a:ext cx="5505424" cy="4183374"/>
          </a:xfrm>
          <a:prstGeom prst="rect">
            <a:avLst/>
          </a:prstGeom>
        </p:spPr>
        <p:txBody>
          <a:bodyPr lIns="91425" tIns="91425" rIns="91425" bIns="91425" anchor="ctr" anchorCtr="0">
            <a:noAutofit/>
          </a:bodyPr>
          <a:lstStyle/>
          <a:p>
            <a:pPr>
              <a:spcBef>
                <a:spcPts val="0"/>
              </a:spcBef>
              <a:buNone/>
            </a:pPr>
            <a:endParaRPr/>
          </a:p>
        </p:txBody>
      </p:sp>
      <p:sp>
        <p:nvSpPr>
          <p:cNvPr id="177" name="Shape 177"/>
          <p:cNvSpPr>
            <a:spLocks noGrp="1" noRot="1" noChangeAspect="1"/>
          </p:cNvSpPr>
          <p:nvPr>
            <p:ph type="sldImg" idx="2"/>
          </p:nvPr>
        </p:nvSpPr>
        <p:spPr>
          <a:xfrm>
            <a:off x="11176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pPr marL="0" lvl="0" indent="0">
              <a:spcBef>
                <a:spcPts val="0"/>
              </a:spcBef>
              <a:buClr>
                <a:schemeClr val="dk1"/>
              </a:buClr>
              <a:buSzPct val="25000"/>
              <a:buFont typeface="Arial"/>
              <a:buNone/>
            </a:pPr>
            <a:fld id="{00000000-1234-1234-1234-123412341234}"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spcBef>
                <a:spcPts val="0"/>
              </a:spcBef>
              <a:buClr>
                <a:schemeClr val="dk1"/>
              </a:buClr>
              <a:buSzPct val="25000"/>
              <a:buFont typeface="Arial"/>
              <a:buNone/>
            </a:pPr>
            <a:fld id="{00000000-1234-1234-1234-123412341234}" type="slidenum">
              <a:rPr lang="en-US" smtClean="0"/>
              <a:t>‹#›</a:t>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spcBef>
                <a:spcPts val="0"/>
              </a:spcBef>
              <a:buClr>
                <a:schemeClr val="dk1"/>
              </a:buClr>
              <a:buSzPct val="25000"/>
              <a:buFont typeface="Arial"/>
              <a:buNone/>
            </a:pPr>
            <a:fld id="{00000000-1234-1234-1234-123412341234}" type="slidenum">
              <a:rPr lang="en-US" smtClean="0"/>
              <a:t>‹#›</a:t>
            </a:fld>
            <a:endParaRPr 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Shape 10"/>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1"/>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Shape 12"/>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spcBef>
                <a:spcPts val="0"/>
              </a:spcBef>
              <a:buClr>
                <a:schemeClr val="dk1"/>
              </a:buClr>
              <a:buSzPct val="25000"/>
              <a:buFont typeface="Arial"/>
              <a:buNone/>
            </a:pPr>
            <a:fld id="{00000000-1234-1234-1234-123412341234}" type="slidenum">
              <a:rPr lang="en-US" smtClean="0"/>
              <a:t>‹#›</a:t>
            </a:fld>
            <a:endParaRPr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pPr marL="0" lvl="0" indent="0">
              <a:spcBef>
                <a:spcPts val="0"/>
              </a:spcBef>
              <a:buClr>
                <a:schemeClr val="dk1"/>
              </a:buClr>
              <a:buSzPct val="25000"/>
              <a:buFont typeface="Arial"/>
              <a:buNone/>
            </a:pPr>
            <a:fld id="{00000000-1234-1234-1234-12341234123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spcBef>
                <a:spcPts val="0"/>
              </a:spcBef>
              <a:buClr>
                <a:schemeClr val="dk1"/>
              </a:buClr>
              <a:buSzPct val="25000"/>
              <a:buFont typeface="Arial"/>
              <a:buNone/>
            </a:pPr>
            <a:fld id="{00000000-1234-1234-1234-123412341234}" type="slidenum">
              <a:rPr lang="en-US" smtClean="0"/>
              <a:t>‹#›</a:t>
            </a:fld>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marL="0" lvl="0" indent="0">
              <a:spcBef>
                <a:spcPts val="0"/>
              </a:spcBef>
              <a:buClr>
                <a:schemeClr val="dk1"/>
              </a:buClr>
              <a:buSzPct val="25000"/>
              <a:buFont typeface="Arial"/>
              <a:buNone/>
            </a:pPr>
            <a:fld id="{00000000-1234-1234-1234-123412341234}" type="slidenum">
              <a:rPr lang="en-US" smtClean="0"/>
              <a:t>‹#›</a:t>
            </a:fld>
            <a:endParaRPr 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lvl="0" indent="0">
              <a:spcBef>
                <a:spcPts val="0"/>
              </a:spcBef>
              <a:buClr>
                <a:schemeClr val="dk1"/>
              </a:buClr>
              <a:buSzPct val="25000"/>
              <a:buFont typeface="Arial"/>
              <a:buNone/>
            </a:pPr>
            <a:fld id="{00000000-1234-1234-1234-123412341234}" type="slidenum">
              <a:rPr lang="en-US" smtClean="0"/>
              <a:t>‹#›</a:t>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marL="0" lvl="0" indent="0">
              <a:spcBef>
                <a:spcPts val="0"/>
              </a:spcBef>
              <a:buClr>
                <a:schemeClr val="dk1"/>
              </a:buClr>
              <a:buSzPct val="25000"/>
              <a:buFont typeface="Arial"/>
              <a:buNone/>
            </a:pPr>
            <a:fld id="{00000000-1234-1234-1234-123412341234}" type="slidenum">
              <a:rPr lang="en-US" smtClean="0"/>
              <a:t>‹#›</a:t>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spcBef>
                <a:spcPts val="0"/>
              </a:spcBef>
              <a:buClr>
                <a:schemeClr val="dk1"/>
              </a:buClr>
              <a:buSzPct val="25000"/>
              <a:buFont typeface="Arial"/>
              <a:buNone/>
            </a:pPr>
            <a:fld id="{00000000-1234-1234-1234-123412341234}" type="slidenum">
              <a:rPr lang="en-US" smtClean="0"/>
              <a:t>‹#›</a:t>
            </a:fld>
            <a:endParaRPr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spcBef>
                <a:spcPts val="0"/>
              </a:spcBef>
              <a:buClr>
                <a:schemeClr val="dk1"/>
              </a:buClr>
              <a:buSzPct val="25000"/>
              <a:buFont typeface="Arial"/>
              <a:buNone/>
            </a:pPr>
            <a:fld id="{00000000-1234-1234-1234-123412341234}" type="slidenum">
              <a:rPr lang="en-US" smtClean="0"/>
              <a:t>‹#›</a:t>
            </a:fld>
            <a:endParaRPr 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pPr marL="0" lvl="0" indent="0">
              <a:spcBef>
                <a:spcPts val="0"/>
              </a:spcBef>
              <a:buClr>
                <a:schemeClr val="dk1"/>
              </a:buClr>
              <a:buSzPct val="25000"/>
              <a:buFont typeface="Arial"/>
              <a:buNone/>
            </a:pPr>
            <a:fld id="{00000000-1234-1234-1234-12341234123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 id="2147483666" r:id="rId14"/>
  </p:sldLayoutIdLst>
  <p:hf sldNum="0" hdr="0" ft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10.jp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
        <p:cNvGrpSpPr/>
        <p:nvPr/>
      </p:nvGrpSpPr>
      <p:grpSpPr>
        <a:xfrm>
          <a:off x="0" y="0"/>
          <a:ext cx="0" cy="0"/>
          <a:chOff x="0" y="0"/>
          <a:chExt cx="0" cy="0"/>
        </a:xfrm>
      </p:grpSpPr>
      <p:pic>
        <p:nvPicPr>
          <p:cNvPr id="14" name="Shape 14"/>
          <p:cNvPicPr preferRelativeResize="0"/>
          <p:nvPr/>
        </p:nvPicPr>
        <p:blipFill rotWithShape="1">
          <a:blip r:embed="rId3">
            <a:alphaModFix/>
          </a:blip>
          <a:srcRect/>
          <a:stretch/>
        </p:blipFill>
        <p:spPr>
          <a:xfrm>
            <a:off x="-1219200" y="-152400"/>
            <a:ext cx="11582400" cy="7239000"/>
          </a:xfrm>
          <a:prstGeom prst="rect">
            <a:avLst/>
          </a:prstGeom>
          <a:noFill/>
          <a:ln>
            <a:noFill/>
          </a:ln>
        </p:spPr>
      </p:pic>
      <p:sp>
        <p:nvSpPr>
          <p:cNvPr id="15" name="Shape 15"/>
          <p:cNvSpPr txBox="1">
            <a:spLocks noGrp="1"/>
          </p:cNvSpPr>
          <p:nvPr>
            <p:ph type="ctrTitle" idx="4294967295"/>
          </p:nvPr>
        </p:nvSpPr>
        <p:spPr>
          <a:xfrm>
            <a:off x="0" y="2209800"/>
            <a:ext cx="7772400" cy="1470025"/>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4800" b="1" i="0" u="none" strike="noStrike" cap="none" baseline="0">
                <a:solidFill>
                  <a:schemeClr val="lt1"/>
                </a:solidFill>
                <a:latin typeface="Arial"/>
                <a:ea typeface="Arial"/>
                <a:cs typeface="Arial"/>
                <a:sym typeface="Arial"/>
              </a:rPr>
              <a:t>Late 19</a:t>
            </a:r>
            <a:r>
              <a:rPr lang="en-US" sz="4800" b="1" i="0" u="none" strike="noStrike" cap="none" baseline="30000">
                <a:solidFill>
                  <a:schemeClr val="lt1"/>
                </a:solidFill>
                <a:latin typeface="Arial"/>
                <a:ea typeface="Arial"/>
                <a:cs typeface="Arial"/>
                <a:sym typeface="Arial"/>
              </a:rPr>
              <a:t>th</a:t>
            </a:r>
            <a:r>
              <a:rPr lang="en-US" sz="4800" b="1" i="0" u="none" strike="noStrike" cap="none" baseline="0">
                <a:solidFill>
                  <a:schemeClr val="lt1"/>
                </a:solidFill>
                <a:latin typeface="Arial"/>
                <a:ea typeface="Arial"/>
                <a:cs typeface="Arial"/>
                <a:sym typeface="Arial"/>
              </a:rPr>
              <a:t> Century Intellectualism</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8"/>
        <p:cNvGrpSpPr/>
        <p:nvPr/>
      </p:nvGrpSpPr>
      <p:grpSpPr>
        <a:xfrm>
          <a:off x="0" y="0"/>
          <a:ext cx="0" cy="0"/>
          <a:chOff x="0" y="0"/>
          <a:chExt cx="0" cy="0"/>
        </a:xfrm>
      </p:grpSpPr>
      <p:sp>
        <p:nvSpPr>
          <p:cNvPr id="179" name="Shape 179"/>
          <p:cNvSpPr txBox="1">
            <a:spLocks noGrp="1"/>
          </p:cNvSpPr>
          <p:nvPr>
            <p:ph type="title" idx="4294967295"/>
          </p:nvPr>
        </p:nvSpPr>
        <p:spPr>
          <a:xfrm>
            <a:off x="0" y="274638"/>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dirty="0">
                <a:solidFill>
                  <a:schemeClr val="dk2"/>
                </a:solidFill>
                <a:latin typeface="Arial"/>
                <a:ea typeface="Arial"/>
                <a:cs typeface="Arial"/>
                <a:sym typeface="Arial"/>
              </a:rPr>
              <a:t>Freud’s Components of the Mind</a:t>
            </a:r>
          </a:p>
        </p:txBody>
      </p:sp>
      <p:sp>
        <p:nvSpPr>
          <p:cNvPr id="180" name="Shape 180"/>
          <p:cNvSpPr txBox="1">
            <a:spLocks noGrp="1"/>
          </p:cNvSpPr>
          <p:nvPr>
            <p:ph type="body" idx="4294967295"/>
          </p:nvPr>
        </p:nvSpPr>
        <p:spPr>
          <a:xfrm>
            <a:off x="0" y="1371600"/>
            <a:ext cx="7315200" cy="4800600"/>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Arial"/>
              <a:buChar char="•"/>
            </a:pPr>
            <a:r>
              <a:rPr lang="en-US" sz="2800" b="0" i="0" u="none" strike="noStrike" cap="none" baseline="0" dirty="0">
                <a:solidFill>
                  <a:schemeClr val="dk1"/>
                </a:solidFill>
                <a:latin typeface="Arial"/>
                <a:ea typeface="Arial"/>
                <a:cs typeface="Arial"/>
                <a:sym typeface="Arial"/>
              </a:rPr>
              <a:t>Ego: the part of us which understands that we cannot have everything our own way—takes note of our external surroundings</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dirty="0">
                <a:solidFill>
                  <a:schemeClr val="dk1"/>
                </a:solidFill>
                <a:latin typeface="Arial"/>
                <a:ea typeface="Arial"/>
                <a:cs typeface="Arial"/>
                <a:sym typeface="Arial"/>
              </a:rPr>
              <a:t>Id: the part of us which only wants what we desire at a given moment</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dirty="0">
                <a:solidFill>
                  <a:schemeClr val="dk1"/>
                </a:solidFill>
                <a:latin typeface="Arial"/>
                <a:ea typeface="Arial"/>
                <a:cs typeface="Arial"/>
                <a:sym typeface="Arial"/>
              </a:rPr>
              <a:t>Superego: keeps both ego and id in check; helps us know when to repress our own desires</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dirty="0">
                <a:solidFill>
                  <a:schemeClr val="dk1"/>
                </a:solidFill>
                <a:latin typeface="Arial"/>
                <a:ea typeface="Arial"/>
                <a:cs typeface="Arial"/>
                <a:sym typeface="Arial"/>
              </a:rPr>
              <a:t>Neurosis: symptoms that form when a person has repressed too many unconscious desires</a:t>
            </a:r>
          </a:p>
        </p:txBody>
      </p:sp>
      <p:sp>
        <p:nvSpPr>
          <p:cNvPr id="186" name="Shape 186"/>
          <p:cNvSpPr/>
          <p:nvPr/>
        </p:nvSpPr>
        <p:spPr>
          <a:xfrm>
            <a:off x="6084887" y="790575"/>
            <a:ext cx="2571750" cy="209549"/>
          </a:xfrm>
          <a:custGeom>
            <a:avLst/>
            <a:gdLst/>
            <a:ahLst/>
            <a:cxnLst/>
            <a:rect l="0" t="0" r="0" b="0"/>
            <a:pathLst>
              <a:path w="7217" h="636" extrusionOk="0">
                <a:moveTo>
                  <a:pt x="175" y="491"/>
                </a:moveTo>
                <a:cubicBezTo>
                  <a:pt x="137" y="564"/>
                  <a:pt x="0" y="544"/>
                  <a:pt x="148" y="580"/>
                </a:cubicBezTo>
                <a:cubicBezTo>
                  <a:pt x="377" y="636"/>
                  <a:pt x="745" y="542"/>
                  <a:pt x="972" y="517"/>
                </a:cubicBezTo>
                <a:cubicBezTo>
                  <a:pt x="1527" y="455"/>
                  <a:pt x="2081" y="390"/>
                  <a:pt x="2636" y="326"/>
                </a:cubicBezTo>
                <a:cubicBezTo>
                  <a:pt x="3875" y="184"/>
                  <a:pt x="5116" y="88"/>
                  <a:pt x="6362" y="46"/>
                </a:cubicBezTo>
                <a:cubicBezTo>
                  <a:pt x="6648" y="36"/>
                  <a:pt x="6932" y="26"/>
                  <a:pt x="7217" y="0"/>
                </a:cubicBezTo>
              </a:path>
            </a:pathLst>
          </a:custGeom>
          <a:noFill/>
          <a:ln w="12700" cap="rnd">
            <a:solidFill>
              <a:srgbClr val="FF0000"/>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3"/>
        <p:cNvGrpSpPr/>
        <p:nvPr/>
      </p:nvGrpSpPr>
      <p:grpSpPr>
        <a:xfrm>
          <a:off x="0" y="0"/>
          <a:ext cx="0" cy="0"/>
          <a:chOff x="0" y="0"/>
          <a:chExt cx="0" cy="0"/>
        </a:xfrm>
      </p:grpSpPr>
      <p:pic>
        <p:nvPicPr>
          <p:cNvPr id="194" name="Shape 194"/>
          <p:cNvPicPr preferRelativeResize="0"/>
          <p:nvPr/>
        </p:nvPicPr>
        <p:blipFill rotWithShape="1">
          <a:blip r:embed="rId3">
            <a:alphaModFix/>
          </a:blip>
          <a:srcRect/>
          <a:stretch/>
        </p:blipFill>
        <p:spPr>
          <a:xfrm>
            <a:off x="685800" y="685800"/>
            <a:ext cx="7505699" cy="5564187"/>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8"/>
        <p:cNvGrpSpPr/>
        <p:nvPr/>
      </p:nvGrpSpPr>
      <p:grpSpPr>
        <a:xfrm>
          <a:off x="0" y="0"/>
          <a:ext cx="0" cy="0"/>
          <a:chOff x="0" y="0"/>
          <a:chExt cx="0" cy="0"/>
        </a:xfrm>
      </p:grpSpPr>
      <p:sp>
        <p:nvSpPr>
          <p:cNvPr id="199" name="Shape 199"/>
          <p:cNvSpPr txBox="1">
            <a:spLocks noGrp="1"/>
          </p:cNvSpPr>
          <p:nvPr>
            <p:ph type="title" idx="4294967295"/>
          </p:nvPr>
        </p:nvSpPr>
        <p:spPr>
          <a:xfrm>
            <a:off x="0" y="274638"/>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Other Ideas</a:t>
            </a:r>
          </a:p>
        </p:txBody>
      </p:sp>
      <p:sp>
        <p:nvSpPr>
          <p:cNvPr id="200" name="Shape 200"/>
          <p:cNvSpPr txBox="1">
            <a:spLocks noGrp="1"/>
          </p:cNvSpPr>
          <p:nvPr>
            <p:ph type="body" idx="4294967295"/>
          </p:nvPr>
        </p:nvSpPr>
        <p:spPr>
          <a:xfrm>
            <a:off x="0" y="1600200"/>
            <a:ext cx="5867400" cy="4648200"/>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100000"/>
              <a:buFont typeface="Arial"/>
              <a:buChar char="•"/>
            </a:pPr>
            <a:r>
              <a:rPr lang="en-US" sz="3200" b="0" i="0" u="none" strike="noStrike" cap="none" baseline="0" dirty="0">
                <a:solidFill>
                  <a:schemeClr val="dk1"/>
                </a:solidFill>
                <a:latin typeface="Arial"/>
                <a:ea typeface="Arial"/>
                <a:cs typeface="Arial"/>
                <a:sym typeface="Arial"/>
              </a:rPr>
              <a:t>Freud was not fond of religion</a:t>
            </a:r>
          </a:p>
          <a:p>
            <a:pPr marL="342900" marR="0" lvl="0" indent="-342900" algn="l" rtl="0">
              <a:lnSpc>
                <a:spcPct val="90000"/>
              </a:lnSpc>
              <a:spcBef>
                <a:spcPts val="640"/>
              </a:spcBef>
              <a:spcAft>
                <a:spcPts val="0"/>
              </a:spcAft>
              <a:buClr>
                <a:schemeClr val="dk1"/>
              </a:buClr>
              <a:buSzPct val="100000"/>
              <a:buFont typeface="Arial"/>
              <a:buChar char="•"/>
            </a:pPr>
            <a:r>
              <a:rPr lang="en-US" sz="3200" b="0" i="0" u="none" strike="noStrike" cap="none" baseline="0" dirty="0">
                <a:solidFill>
                  <a:schemeClr val="dk1"/>
                </a:solidFill>
                <a:latin typeface="Arial"/>
                <a:ea typeface="Arial"/>
                <a:cs typeface="Arial"/>
                <a:sym typeface="Arial"/>
              </a:rPr>
              <a:t>Supported science and rationality</a:t>
            </a:r>
          </a:p>
          <a:p>
            <a:pPr marL="342900" marR="0" lvl="0" indent="-342900" algn="l" rtl="0">
              <a:lnSpc>
                <a:spcPct val="90000"/>
              </a:lnSpc>
              <a:spcBef>
                <a:spcPts val="640"/>
              </a:spcBef>
              <a:spcAft>
                <a:spcPts val="0"/>
              </a:spcAft>
              <a:buClr>
                <a:schemeClr val="dk1"/>
              </a:buClr>
              <a:buSzPct val="100000"/>
              <a:buFont typeface="Arial"/>
              <a:buChar char="•"/>
            </a:pPr>
            <a:r>
              <a:rPr lang="en-US" sz="3200" b="0" i="0" u="none" strike="noStrike" cap="none" baseline="0" dirty="0">
                <a:solidFill>
                  <a:schemeClr val="dk1"/>
                </a:solidFill>
                <a:latin typeface="Arial"/>
                <a:ea typeface="Arial"/>
                <a:cs typeface="Arial"/>
                <a:sym typeface="Arial"/>
              </a:rPr>
              <a:t>Somewhat pessimistic regarding civilization and humanity</a:t>
            </a:r>
          </a:p>
          <a:p>
            <a:pPr marL="342900" marR="0" lvl="0" indent="-342900" algn="l" rtl="0">
              <a:lnSpc>
                <a:spcPct val="90000"/>
              </a:lnSpc>
              <a:spcBef>
                <a:spcPts val="640"/>
              </a:spcBef>
              <a:spcAft>
                <a:spcPts val="0"/>
              </a:spcAft>
              <a:buClr>
                <a:schemeClr val="dk1"/>
              </a:buClr>
              <a:buSzPct val="100000"/>
              <a:buFont typeface="Arial"/>
              <a:buChar char="•"/>
            </a:pPr>
            <a:r>
              <a:rPr lang="en-US" sz="3200" b="0" i="0" u="none" strike="noStrike" cap="none" baseline="0" dirty="0">
                <a:solidFill>
                  <a:schemeClr val="dk1"/>
                </a:solidFill>
                <a:latin typeface="Arial"/>
                <a:ea typeface="Arial"/>
                <a:cs typeface="Arial"/>
                <a:sym typeface="Arial"/>
              </a:rPr>
              <a:t>Carl Jung held opposite views</a:t>
            </a:r>
          </a:p>
          <a:p>
            <a:pPr marL="342900" marR="0" lvl="0" indent="-342900" algn="l" rtl="0">
              <a:lnSpc>
                <a:spcPct val="90000"/>
              </a:lnSpc>
              <a:spcBef>
                <a:spcPts val="640"/>
              </a:spcBef>
              <a:spcAft>
                <a:spcPts val="0"/>
              </a:spcAft>
              <a:buClr>
                <a:schemeClr val="dk1"/>
              </a:buClr>
              <a:buSzPct val="100000"/>
              <a:buFont typeface="Arial"/>
              <a:buChar char="•"/>
            </a:pPr>
            <a:r>
              <a:rPr lang="en-US" sz="3200" b="0" i="0" u="none" strike="noStrike" cap="none" baseline="0" dirty="0">
                <a:solidFill>
                  <a:schemeClr val="dk1"/>
                </a:solidFill>
                <a:latin typeface="Arial"/>
                <a:ea typeface="Arial"/>
                <a:cs typeface="Arial"/>
                <a:sym typeface="Arial"/>
              </a:rPr>
              <a:t>Freud influenced by Enlightenment</a:t>
            </a:r>
          </a:p>
        </p:txBody>
      </p:sp>
      <p:pic>
        <p:nvPicPr>
          <p:cNvPr id="201" name="Shape 201"/>
          <p:cNvPicPr preferRelativeResize="0"/>
          <p:nvPr/>
        </p:nvPicPr>
        <p:blipFill rotWithShape="1">
          <a:blip r:embed="rId3">
            <a:alphaModFix/>
          </a:blip>
          <a:srcRect/>
          <a:stretch/>
        </p:blipFill>
        <p:spPr>
          <a:xfrm>
            <a:off x="6324600" y="1600200"/>
            <a:ext cx="2552699" cy="4152899"/>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2"/>
        <p:cNvGrpSpPr/>
        <p:nvPr/>
      </p:nvGrpSpPr>
      <p:grpSpPr>
        <a:xfrm>
          <a:off x="0" y="0"/>
          <a:ext cx="0" cy="0"/>
          <a:chOff x="0" y="0"/>
          <a:chExt cx="0" cy="0"/>
        </a:xfrm>
      </p:grpSpPr>
      <p:sp>
        <p:nvSpPr>
          <p:cNvPr id="213" name="Shape 213"/>
          <p:cNvSpPr txBox="1">
            <a:spLocks noGrp="1"/>
          </p:cNvSpPr>
          <p:nvPr>
            <p:ph type="title" idx="4294967295"/>
          </p:nvPr>
        </p:nvSpPr>
        <p:spPr>
          <a:xfrm>
            <a:off x="0" y="274638"/>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John Stuart Mill</a:t>
            </a:r>
          </a:p>
        </p:txBody>
      </p:sp>
      <p:pic>
        <p:nvPicPr>
          <p:cNvPr id="214" name="Shape 214"/>
          <p:cNvPicPr preferRelativeResize="0"/>
          <p:nvPr/>
        </p:nvPicPr>
        <p:blipFill rotWithShape="1">
          <a:blip r:embed="rId3">
            <a:alphaModFix/>
          </a:blip>
          <a:srcRect/>
          <a:stretch/>
        </p:blipFill>
        <p:spPr>
          <a:xfrm>
            <a:off x="6324600" y="2209800"/>
            <a:ext cx="2571749" cy="2971799"/>
          </a:xfrm>
          <a:prstGeom prst="rect">
            <a:avLst/>
          </a:prstGeom>
          <a:noFill/>
          <a:ln>
            <a:noFill/>
          </a:ln>
        </p:spPr>
      </p:pic>
      <p:sp>
        <p:nvSpPr>
          <p:cNvPr id="215" name="Shape 215"/>
          <p:cNvSpPr txBox="1"/>
          <p:nvPr/>
        </p:nvSpPr>
        <p:spPr>
          <a:xfrm>
            <a:off x="593725" y="1714500"/>
            <a:ext cx="5426074" cy="3743324"/>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US" sz="1800" b="0" i="0" u="none" strike="noStrike" cap="none" baseline="0">
                <a:solidFill>
                  <a:schemeClr val="dk1"/>
                </a:solidFill>
                <a:latin typeface="Arial"/>
                <a:ea typeface="Arial"/>
                <a:cs typeface="Arial"/>
                <a:sym typeface="Arial"/>
              </a:rPr>
              <a:t>- </a:t>
            </a:r>
            <a:r>
              <a:rPr lang="en-US" sz="2400" b="0" i="0" u="none" strike="noStrike" cap="none" baseline="0">
                <a:solidFill>
                  <a:schemeClr val="dk1"/>
                </a:solidFill>
                <a:latin typeface="Arial"/>
                <a:ea typeface="Arial"/>
                <a:cs typeface="Arial"/>
                <a:sym typeface="Arial"/>
              </a:rPr>
              <a:t>Developed Utilitarianism</a:t>
            </a:r>
          </a:p>
          <a:p>
            <a:pPr marL="0" marR="0" lvl="0" indent="0" algn="l" rtl="0">
              <a:lnSpc>
                <a:spcPct val="100000"/>
              </a:lnSpc>
              <a:spcBef>
                <a:spcPts val="0"/>
              </a:spcBef>
              <a:spcAft>
                <a:spcPts val="0"/>
              </a:spcAft>
              <a:buClr>
                <a:schemeClr val="dk1"/>
              </a:buClr>
              <a:buSzPct val="25000"/>
              <a:buFont typeface="Arial"/>
              <a:buNone/>
            </a:pPr>
            <a:r>
              <a:rPr lang="en-US" sz="2400" b="0" i="0" u="none" strike="noStrike" cap="none" baseline="0">
                <a:solidFill>
                  <a:schemeClr val="dk1"/>
                </a:solidFill>
                <a:latin typeface="Arial"/>
                <a:ea typeface="Arial"/>
                <a:cs typeface="Arial"/>
                <a:sym typeface="Arial"/>
              </a:rPr>
              <a:t>-Utilitarianism: practical philosophy emphasizing the “ends” rather than the “means”; we should support whatever makes “the greatest number of people happy”</a:t>
            </a:r>
          </a:p>
          <a:p>
            <a:pPr marL="0" marR="0" lvl="0" indent="0" algn="l" rtl="0">
              <a:lnSpc>
                <a:spcPct val="100000"/>
              </a:lnSpc>
              <a:spcBef>
                <a:spcPts val="0"/>
              </a:spcBef>
              <a:spcAft>
                <a:spcPts val="0"/>
              </a:spcAft>
              <a:buClr>
                <a:schemeClr val="dk1"/>
              </a:buClr>
              <a:buSzPct val="25000"/>
              <a:buFont typeface="Arial"/>
              <a:buNone/>
            </a:pPr>
            <a:r>
              <a:rPr lang="en-US" sz="2400" b="0" i="0" u="none" strike="noStrike" cap="none" baseline="0">
                <a:solidFill>
                  <a:schemeClr val="dk1"/>
                </a:solidFill>
                <a:latin typeface="Arial"/>
                <a:ea typeface="Arial"/>
                <a:cs typeface="Arial"/>
                <a:sym typeface="Arial"/>
              </a:rPr>
              <a:t>-Interested in both “rational” endeavors, such as science, logic, and economics, and in “imaginative” endeavors such as poetry</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3"/>
        <p:cNvGrpSpPr/>
        <p:nvPr/>
      </p:nvGrpSpPr>
      <p:grpSpPr>
        <a:xfrm>
          <a:off x="0" y="0"/>
          <a:ext cx="0" cy="0"/>
          <a:chOff x="0" y="0"/>
          <a:chExt cx="0" cy="0"/>
        </a:xfrm>
      </p:grpSpPr>
      <p:sp>
        <p:nvSpPr>
          <p:cNvPr id="224" name="Shape 224"/>
          <p:cNvSpPr txBox="1">
            <a:spLocks noGrp="1"/>
          </p:cNvSpPr>
          <p:nvPr>
            <p:ph type="title" idx="4294967295"/>
          </p:nvPr>
        </p:nvSpPr>
        <p:spPr>
          <a:xfrm>
            <a:off x="0" y="274638"/>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John Stuart Mill (Cont’d)</a:t>
            </a:r>
          </a:p>
        </p:txBody>
      </p:sp>
      <p:sp>
        <p:nvSpPr>
          <p:cNvPr id="225" name="Shape 225"/>
          <p:cNvSpPr txBox="1">
            <a:spLocks noGrp="1"/>
          </p:cNvSpPr>
          <p:nvPr>
            <p:ph type="body" idx="4294967295"/>
          </p:nvPr>
        </p:nvSpPr>
        <p:spPr>
          <a:xfrm>
            <a:off x="0" y="1600200"/>
            <a:ext cx="5943600" cy="4572000"/>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Mill was a Liberal</a:t>
            </a:r>
          </a:p>
          <a:p>
            <a:pPr marL="342900" marR="0" lvl="0" indent="-342900" algn="l" rtl="0">
              <a:lnSpc>
                <a:spcPct val="9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Believed women should have access to opportunities available to men—The Subjection of Women</a:t>
            </a:r>
          </a:p>
          <a:p>
            <a:pPr marL="342900" marR="0" lvl="0" indent="-342900" algn="l" rtl="0">
              <a:lnSpc>
                <a:spcPct val="9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Other especially significant works include On Liberty, Principles of Political Economy, System of Logic</a:t>
            </a:r>
          </a:p>
          <a:p>
            <a:pPr marL="342900" marR="0" lvl="0" indent="-139700" algn="l" rtl="0">
              <a:lnSpc>
                <a:spcPct val="100000"/>
              </a:lnSpc>
              <a:spcBef>
                <a:spcPts val="640"/>
              </a:spcBef>
              <a:spcAft>
                <a:spcPts val="0"/>
              </a:spcAft>
              <a:buClr>
                <a:schemeClr val="dk1"/>
              </a:buClr>
              <a:buFont typeface="Arial"/>
              <a:buNone/>
            </a:pPr>
            <a:endParaRPr sz="3200" b="0" i="0" u="none" strike="noStrike" cap="none" baseline="0">
              <a:solidFill>
                <a:schemeClr val="dk1"/>
              </a:solidFill>
              <a:latin typeface="Arial"/>
              <a:ea typeface="Arial"/>
              <a:cs typeface="Arial"/>
              <a:sym typeface="Arial"/>
            </a:endParaRPr>
          </a:p>
        </p:txBody>
      </p:sp>
      <p:pic>
        <p:nvPicPr>
          <p:cNvPr id="226" name="Shape 226"/>
          <p:cNvPicPr preferRelativeResize="0"/>
          <p:nvPr/>
        </p:nvPicPr>
        <p:blipFill rotWithShape="1">
          <a:blip r:embed="rId3">
            <a:alphaModFix/>
          </a:blip>
          <a:srcRect/>
          <a:stretch/>
        </p:blipFill>
        <p:spPr>
          <a:xfrm>
            <a:off x="6629400" y="2438400"/>
            <a:ext cx="2154236" cy="3057525"/>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1"/>
        <p:cNvGrpSpPr/>
        <p:nvPr/>
      </p:nvGrpSpPr>
      <p:grpSpPr>
        <a:xfrm>
          <a:off x="0" y="0"/>
          <a:ext cx="0" cy="0"/>
          <a:chOff x="0" y="0"/>
          <a:chExt cx="0" cy="0"/>
        </a:xfrm>
      </p:grpSpPr>
      <p:sp>
        <p:nvSpPr>
          <p:cNvPr id="232" name="Shape 232"/>
          <p:cNvSpPr txBox="1">
            <a:spLocks noGrp="1"/>
          </p:cNvSpPr>
          <p:nvPr>
            <p:ph type="ctrTitle" idx="4294967295"/>
          </p:nvPr>
        </p:nvSpPr>
        <p:spPr>
          <a:xfrm>
            <a:off x="1371600" y="228600"/>
            <a:ext cx="7772400" cy="1470025"/>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Karl Marx (1818-1883)</a:t>
            </a:r>
          </a:p>
        </p:txBody>
      </p:sp>
      <p:pic>
        <p:nvPicPr>
          <p:cNvPr id="233" name="Shape 233"/>
          <p:cNvPicPr preferRelativeResize="0"/>
          <p:nvPr/>
        </p:nvPicPr>
        <p:blipFill rotWithShape="1">
          <a:blip r:embed="rId3">
            <a:alphaModFix/>
          </a:blip>
          <a:srcRect/>
          <a:stretch/>
        </p:blipFill>
        <p:spPr>
          <a:xfrm>
            <a:off x="3124200" y="1828800"/>
            <a:ext cx="2886074" cy="4057650"/>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9"/>
        <p:cNvGrpSpPr/>
        <p:nvPr/>
      </p:nvGrpSpPr>
      <p:grpSpPr>
        <a:xfrm>
          <a:off x="0" y="0"/>
          <a:ext cx="0" cy="0"/>
          <a:chOff x="0" y="0"/>
          <a:chExt cx="0" cy="0"/>
        </a:xfrm>
      </p:grpSpPr>
      <p:sp>
        <p:nvSpPr>
          <p:cNvPr id="240" name="Shape 240"/>
          <p:cNvSpPr txBox="1">
            <a:spLocks noGrp="1"/>
          </p:cNvSpPr>
          <p:nvPr>
            <p:ph type="title" idx="4294967295"/>
          </p:nvPr>
        </p:nvSpPr>
        <p:spPr>
          <a:xfrm>
            <a:off x="0" y="274638"/>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Life</a:t>
            </a:r>
          </a:p>
        </p:txBody>
      </p:sp>
      <p:sp>
        <p:nvSpPr>
          <p:cNvPr id="241" name="Shape 241"/>
          <p:cNvSpPr txBox="1">
            <a:spLocks noGrp="1"/>
          </p:cNvSpPr>
          <p:nvPr>
            <p:ph type="body" idx="4294967295"/>
          </p:nvPr>
        </p:nvSpPr>
        <p:spPr>
          <a:xfrm>
            <a:off x="0" y="1600200"/>
            <a:ext cx="6248400" cy="5257800"/>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Born in Trier, Germany in 1818</a:t>
            </a:r>
          </a:p>
          <a:p>
            <a:pPr marL="342900" marR="0" lvl="0" indent="-342900" algn="l" rtl="0">
              <a:lnSpc>
                <a:spcPct val="8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Jewish family converted to Christianity so that his father could practice law</a:t>
            </a:r>
          </a:p>
          <a:p>
            <a:pPr marL="342900" marR="0" lvl="0" indent="-342900" algn="l" rtl="0">
              <a:lnSpc>
                <a:spcPct val="8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Studied law and philosophy in Bonn and Berlin</a:t>
            </a:r>
          </a:p>
          <a:p>
            <a:pPr marL="342900" marR="0" lvl="0" indent="-342900" algn="l" rtl="0">
              <a:lnSpc>
                <a:spcPct val="8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Theorized about morality, economics, religion, history, rationality, and more</a:t>
            </a:r>
          </a:p>
          <a:p>
            <a:pPr marL="742950" marR="0" lvl="1" indent="-285750" algn="l" rtl="0">
              <a:lnSpc>
                <a:spcPct val="80000"/>
              </a:lnSpc>
              <a:spcBef>
                <a:spcPts val="480"/>
              </a:spcBef>
              <a:spcAft>
                <a:spcPts val="0"/>
              </a:spcAft>
              <a:buClr>
                <a:schemeClr val="dk1"/>
              </a:buClr>
              <a:buSzPct val="100000"/>
              <a:buFont typeface="Arial"/>
              <a:buChar char="–"/>
            </a:pPr>
            <a:r>
              <a:rPr lang="en-US" sz="2400" b="0" i="0" u="none" strike="noStrike" cap="none" baseline="0">
                <a:solidFill>
                  <a:schemeClr val="dk1"/>
                </a:solidFill>
                <a:latin typeface="Arial"/>
                <a:ea typeface="Arial"/>
                <a:cs typeface="Arial"/>
                <a:sym typeface="Arial"/>
              </a:rPr>
              <a:t>Criticized works of other philosophers such as Hegel</a:t>
            </a:r>
          </a:p>
        </p:txBody>
      </p:sp>
      <p:pic>
        <p:nvPicPr>
          <p:cNvPr id="242" name="Shape 242"/>
          <p:cNvPicPr preferRelativeResize="0"/>
          <p:nvPr/>
        </p:nvPicPr>
        <p:blipFill rotWithShape="1">
          <a:blip r:embed="rId3">
            <a:alphaModFix/>
          </a:blip>
          <a:srcRect/>
          <a:stretch/>
        </p:blipFill>
        <p:spPr>
          <a:xfrm>
            <a:off x="6781800" y="2514600"/>
            <a:ext cx="1933574" cy="2419350"/>
          </a:xfrm>
          <a:prstGeom prst="rect">
            <a:avLst/>
          </a:prstGeom>
          <a:noFill/>
          <a:ln>
            <a:noFill/>
          </a:ln>
        </p:spPr>
      </p:pic>
      <p:sp>
        <p:nvSpPr>
          <p:cNvPr id="243" name="Shape 243"/>
          <p:cNvSpPr/>
          <p:nvPr/>
        </p:nvSpPr>
        <p:spPr>
          <a:xfrm>
            <a:off x="-1130300" y="6791325"/>
            <a:ext cx="60324" cy="7936"/>
          </a:xfrm>
          <a:custGeom>
            <a:avLst/>
            <a:gdLst/>
            <a:ahLst/>
            <a:cxnLst/>
            <a:rect l="0" t="0" r="0" b="0"/>
            <a:pathLst>
              <a:path w="3145" h="30" extrusionOk="0">
                <a:moveTo>
                  <a:pt x="167" y="26"/>
                </a:moveTo>
                <a:cubicBezTo>
                  <a:pt x="136" y="25"/>
                  <a:pt x="97" y="30"/>
                  <a:pt x="67" y="21"/>
                </a:cubicBezTo>
                <a:cubicBezTo>
                  <a:pt x="57" y="18"/>
                  <a:pt x="41" y="11"/>
                  <a:pt x="35" y="6"/>
                </a:cubicBezTo>
                <a:cubicBezTo>
                  <a:pt x="33" y="5"/>
                  <a:pt x="32" y="4"/>
                  <a:pt x="30" y="4"/>
                </a:cubicBezTo>
                <a:cubicBezTo>
                  <a:pt x="0" y="21"/>
                  <a:pt x="39" y="0"/>
                  <a:pt x="1" y="18"/>
                </a:cubicBezTo>
              </a:path>
            </a:pathLst>
          </a:custGeom>
          <a:noFill/>
          <a:ln w="12700" cap="rnd">
            <a:solidFill>
              <a:srgbClr val="FF0000"/>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8"/>
        <p:cNvGrpSpPr/>
        <p:nvPr/>
      </p:nvGrpSpPr>
      <p:grpSpPr>
        <a:xfrm>
          <a:off x="0" y="0"/>
          <a:ext cx="0" cy="0"/>
          <a:chOff x="0" y="0"/>
          <a:chExt cx="0" cy="0"/>
        </a:xfrm>
      </p:grpSpPr>
      <p:sp>
        <p:nvSpPr>
          <p:cNvPr id="249" name="Shape 249"/>
          <p:cNvSpPr txBox="1">
            <a:spLocks noGrp="1"/>
          </p:cNvSpPr>
          <p:nvPr>
            <p:ph type="title" idx="4294967295"/>
          </p:nvPr>
        </p:nvSpPr>
        <p:spPr>
          <a:xfrm>
            <a:off x="0" y="274638"/>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The Communist Manifesto</a:t>
            </a:r>
          </a:p>
        </p:txBody>
      </p:sp>
      <p:sp>
        <p:nvSpPr>
          <p:cNvPr id="250" name="Shape 250"/>
          <p:cNvSpPr txBox="1">
            <a:spLocks noGrp="1"/>
          </p:cNvSpPr>
          <p:nvPr>
            <p:ph type="body" idx="4294967295"/>
          </p:nvPr>
        </p:nvSpPr>
        <p:spPr>
          <a:xfrm>
            <a:off x="0" y="1524000"/>
            <a:ext cx="6553200" cy="4572000"/>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Written with Friedrich Engels, a partner of Marx</a:t>
            </a:r>
          </a:p>
          <a:p>
            <a:pPr marL="342900" marR="0" lvl="0" indent="-342900" algn="l" rtl="0">
              <a:lnSpc>
                <a:spcPct val="8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Favored abolition of private property, rather than reform or rearrangement of it.</a:t>
            </a:r>
          </a:p>
          <a:p>
            <a:pPr marL="342900" marR="0" lvl="0" indent="-342900" algn="l" rtl="0">
              <a:lnSpc>
                <a:spcPct val="8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Industrial laborers (proletariat) must liberate itself from capitalism</a:t>
            </a:r>
          </a:p>
          <a:p>
            <a:pPr marL="342900" marR="0" lvl="0" indent="-342900" algn="l" rtl="0">
              <a:lnSpc>
                <a:spcPct val="8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Capitalism forces more people into the proletariat and increases their suffering</a:t>
            </a:r>
          </a:p>
          <a:p>
            <a:pPr marL="342900" marR="0" lvl="0" indent="-342900" algn="l" rtl="0">
              <a:lnSpc>
                <a:spcPct val="8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This would lead to an inevitable proletariat revolution</a:t>
            </a:r>
          </a:p>
          <a:p>
            <a:pPr marL="342900" marR="0" lvl="0" indent="-342900" algn="l" rtl="0">
              <a:lnSpc>
                <a:spcPct val="8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Incredibly influential work</a:t>
            </a:r>
          </a:p>
          <a:p>
            <a:pPr marL="342900" marR="0" lvl="0" indent="-165100" algn="l" rtl="0">
              <a:lnSpc>
                <a:spcPct val="100000"/>
              </a:lnSpc>
              <a:spcBef>
                <a:spcPts val="560"/>
              </a:spcBef>
              <a:spcAft>
                <a:spcPts val="0"/>
              </a:spcAft>
              <a:buClr>
                <a:schemeClr val="dk1"/>
              </a:buClr>
              <a:buFont typeface="Arial"/>
              <a:buNone/>
            </a:pPr>
            <a:endParaRPr sz="2800" b="0" i="0" u="none" strike="noStrike" cap="none" baseline="0">
              <a:solidFill>
                <a:schemeClr val="dk1"/>
              </a:solidFill>
              <a:latin typeface="Arial"/>
              <a:ea typeface="Arial"/>
              <a:cs typeface="Arial"/>
              <a:sym typeface="Arial"/>
            </a:endParaRPr>
          </a:p>
        </p:txBody>
      </p:sp>
      <p:pic>
        <p:nvPicPr>
          <p:cNvPr id="251" name="Shape 251"/>
          <p:cNvPicPr preferRelativeResize="0"/>
          <p:nvPr/>
        </p:nvPicPr>
        <p:blipFill rotWithShape="1">
          <a:blip r:embed="rId3">
            <a:alphaModFix/>
          </a:blip>
          <a:srcRect/>
          <a:stretch/>
        </p:blipFill>
        <p:spPr>
          <a:xfrm>
            <a:off x="6629400" y="2133600"/>
            <a:ext cx="2297111" cy="3409949"/>
          </a:xfrm>
          <a:prstGeom prst="rect">
            <a:avLst/>
          </a:prstGeom>
          <a:noFill/>
          <a:ln>
            <a:noFill/>
          </a:ln>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6"/>
        <p:cNvGrpSpPr/>
        <p:nvPr/>
      </p:nvGrpSpPr>
      <p:grpSpPr>
        <a:xfrm>
          <a:off x="0" y="0"/>
          <a:ext cx="0" cy="0"/>
          <a:chOff x="0" y="0"/>
          <a:chExt cx="0" cy="0"/>
        </a:xfrm>
      </p:grpSpPr>
      <p:sp>
        <p:nvSpPr>
          <p:cNvPr id="257" name="Shape 257"/>
          <p:cNvSpPr txBox="1">
            <a:spLocks noGrp="1"/>
          </p:cNvSpPr>
          <p:nvPr>
            <p:ph type="title" idx="4294967295"/>
          </p:nvPr>
        </p:nvSpPr>
        <p:spPr>
          <a:xfrm>
            <a:off x="0" y="533400"/>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000" b="0" i="0" u="none" strike="noStrike" cap="none" baseline="0" dirty="0">
                <a:solidFill>
                  <a:schemeClr val="dk2"/>
                </a:solidFill>
                <a:latin typeface="Arial"/>
                <a:ea typeface="Arial"/>
                <a:cs typeface="Arial"/>
                <a:sym typeface="Arial"/>
              </a:rPr>
              <a:t>Economic and Philosophical Points</a:t>
            </a:r>
            <a:r>
              <a:rPr lang="en-US" sz="4000" b="1" i="0" u="none" strike="noStrike" cap="none" baseline="0" dirty="0">
                <a:solidFill>
                  <a:schemeClr val="dk2"/>
                </a:solidFill>
                <a:latin typeface="Arial"/>
                <a:ea typeface="Arial"/>
                <a:cs typeface="Arial"/>
                <a:sym typeface="Arial"/>
              </a:rPr>
              <a:t/>
            </a:r>
            <a:br>
              <a:rPr lang="en-US" sz="4000" b="1" i="0" u="none" strike="noStrike" cap="none" baseline="0" dirty="0">
                <a:solidFill>
                  <a:schemeClr val="dk2"/>
                </a:solidFill>
                <a:latin typeface="Arial"/>
                <a:ea typeface="Arial"/>
                <a:cs typeface="Arial"/>
                <a:sym typeface="Arial"/>
              </a:rPr>
            </a:br>
            <a:endParaRPr lang="en-US" sz="4000" b="1" i="0" u="none" strike="noStrike" cap="none" baseline="0" dirty="0">
              <a:solidFill>
                <a:schemeClr val="dk2"/>
              </a:solidFill>
              <a:latin typeface="Arial"/>
              <a:ea typeface="Arial"/>
              <a:cs typeface="Arial"/>
              <a:sym typeface="Arial"/>
            </a:endParaRPr>
          </a:p>
        </p:txBody>
      </p:sp>
      <p:sp>
        <p:nvSpPr>
          <p:cNvPr id="258" name="Shape 258"/>
          <p:cNvSpPr txBox="1">
            <a:spLocks noGrp="1"/>
          </p:cNvSpPr>
          <p:nvPr>
            <p:ph type="body" idx="4294967295"/>
          </p:nvPr>
        </p:nvSpPr>
        <p:spPr>
          <a:xfrm>
            <a:off x="0" y="1646238"/>
            <a:ext cx="8229600" cy="4525962"/>
          </a:xfrm>
          <a:prstGeom prst="rect">
            <a:avLst/>
          </a:prstGeom>
          <a:noFill/>
          <a:ln w="9525" cap="flat">
            <a:solidFill>
              <a:srgbClr val="FF0000"/>
            </a:solidFill>
            <a:prstDash val="solid"/>
            <a:miter/>
            <a:headEnd type="none" w="med" len="med"/>
            <a:tailEnd type="none" w="med" len="med"/>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Capitalism relies on alienated labor</a:t>
            </a:r>
          </a:p>
          <a:p>
            <a:pPr marL="742950" marR="0" lvl="1" indent="-285750" algn="l" rtl="0">
              <a:lnSpc>
                <a:spcPct val="10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Lessens the options of the individual, forcing one into a role</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Capitalism is uncontrollable and has risks</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There should be more control over the economy</a:t>
            </a:r>
          </a:p>
        </p:txBody>
      </p:sp>
      <p:sp>
        <p:nvSpPr>
          <p:cNvPr id="259" name="Shape 259"/>
          <p:cNvSpPr/>
          <p:nvPr/>
        </p:nvSpPr>
        <p:spPr>
          <a:xfrm>
            <a:off x="4684712" y="5400675"/>
            <a:ext cx="139699" cy="23812"/>
          </a:xfrm>
          <a:custGeom>
            <a:avLst/>
            <a:gdLst/>
            <a:ahLst/>
            <a:cxnLst/>
            <a:rect l="0" t="0" r="0" b="0"/>
            <a:pathLst>
              <a:path w="397" h="77" extrusionOk="0">
                <a:moveTo>
                  <a:pt x="24" y="64"/>
                </a:moveTo>
                <a:cubicBezTo>
                  <a:pt x="12" y="77"/>
                  <a:pt x="0" y="75"/>
                  <a:pt x="24" y="74"/>
                </a:cubicBezTo>
                <a:cubicBezTo>
                  <a:pt x="27" y="45"/>
                  <a:pt x="51" y="0"/>
                  <a:pt x="96" y="9"/>
                </a:cubicBezTo>
                <a:cubicBezTo>
                  <a:pt x="212" y="31"/>
                  <a:pt x="279" y="50"/>
                  <a:pt x="397" y="23"/>
                </a:cubicBezTo>
              </a:path>
            </a:pathLst>
          </a:custGeom>
          <a:noFill/>
          <a:ln w="12700" cap="rnd">
            <a:solidFill>
              <a:srgbClr val="FF0000"/>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4"/>
        <p:cNvGrpSpPr/>
        <p:nvPr/>
      </p:nvGrpSpPr>
      <p:grpSpPr>
        <a:xfrm>
          <a:off x="0" y="0"/>
          <a:ext cx="0" cy="0"/>
          <a:chOff x="0" y="0"/>
          <a:chExt cx="0" cy="0"/>
        </a:xfrm>
      </p:grpSpPr>
      <p:sp>
        <p:nvSpPr>
          <p:cNvPr id="265" name="Shape 265"/>
          <p:cNvSpPr txBox="1">
            <a:spLocks noGrp="1"/>
          </p:cNvSpPr>
          <p:nvPr>
            <p:ph type="title" idx="4294967295"/>
          </p:nvPr>
        </p:nvSpPr>
        <p:spPr>
          <a:xfrm>
            <a:off x="0" y="274638"/>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000" b="0" i="0" u="none" strike="noStrike" cap="none" baseline="0">
                <a:solidFill>
                  <a:schemeClr val="dk2"/>
                </a:solidFill>
                <a:latin typeface="Arial"/>
                <a:ea typeface="Arial"/>
                <a:cs typeface="Arial"/>
                <a:sym typeface="Arial"/>
              </a:rPr>
              <a:t>Politics and Society</a:t>
            </a:r>
            <a:br>
              <a:rPr lang="en-US" sz="4000" b="0" i="0" u="none" strike="noStrike" cap="none" baseline="0">
                <a:solidFill>
                  <a:schemeClr val="dk2"/>
                </a:solidFill>
                <a:latin typeface="Arial"/>
                <a:ea typeface="Arial"/>
                <a:cs typeface="Arial"/>
                <a:sym typeface="Arial"/>
              </a:rPr>
            </a:br>
            <a:endParaRPr lang="en-US" sz="4000" b="0" i="0" u="none" strike="noStrike" cap="none" baseline="0">
              <a:solidFill>
                <a:schemeClr val="dk2"/>
              </a:solidFill>
              <a:latin typeface="Arial"/>
              <a:ea typeface="Arial"/>
              <a:cs typeface="Arial"/>
              <a:sym typeface="Arial"/>
            </a:endParaRPr>
          </a:p>
        </p:txBody>
      </p:sp>
      <p:sp>
        <p:nvSpPr>
          <p:cNvPr id="266" name="Shape 266"/>
          <p:cNvSpPr txBox="1">
            <a:spLocks noGrp="1"/>
          </p:cNvSpPr>
          <p:nvPr>
            <p:ph type="body" idx="4294967295"/>
          </p:nvPr>
        </p:nvSpPr>
        <p:spPr>
          <a:xfrm>
            <a:off x="457200" y="990600"/>
            <a:ext cx="8686800" cy="4114800"/>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Defined a difference between political emancipation (rights and liberties) and human emancipation</a:t>
            </a:r>
          </a:p>
          <a:p>
            <a:pPr marL="742950" marR="0" lvl="1" indent="-285750" algn="l" rtl="0">
              <a:lnSpc>
                <a:spcPct val="9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Political emancipation can coexist with religion, however political emancipation is not sufficient in granting or replacing true freedom</a:t>
            </a:r>
          </a:p>
          <a:p>
            <a:pPr marL="742950" marR="0" lvl="1" indent="-285750" algn="l" rtl="0">
              <a:lnSpc>
                <a:spcPct val="9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Human emancipation is found within communities and interaction with others over isolation</a:t>
            </a:r>
          </a:p>
          <a:p>
            <a:pPr marL="1143000" marR="0" lvl="2" indent="-228600" algn="l" rtl="0">
              <a:lnSpc>
                <a:spcPct val="90000"/>
              </a:lnSpc>
              <a:spcBef>
                <a:spcPts val="480"/>
              </a:spcBef>
              <a:spcAft>
                <a:spcPts val="0"/>
              </a:spcAft>
              <a:buClr>
                <a:schemeClr val="dk1"/>
              </a:buClr>
              <a:buSzPct val="100000"/>
              <a:buFont typeface="Arial"/>
              <a:buChar char="•"/>
            </a:pPr>
            <a:r>
              <a:rPr lang="en-US" sz="2400" b="0" i="0" u="none" strike="noStrike" cap="none" baseline="0">
                <a:solidFill>
                  <a:schemeClr val="dk1"/>
                </a:solidFill>
                <a:latin typeface="Arial"/>
                <a:ea typeface="Arial"/>
                <a:cs typeface="Arial"/>
                <a:sym typeface="Arial"/>
              </a:rPr>
              <a:t>Support of some degree of liberalism</a:t>
            </a:r>
          </a:p>
        </p:txBody>
      </p:sp>
      <p:pic>
        <p:nvPicPr>
          <p:cNvPr id="267" name="Shape 267"/>
          <p:cNvPicPr preferRelativeResize="0"/>
          <p:nvPr/>
        </p:nvPicPr>
        <p:blipFill rotWithShape="1">
          <a:blip r:embed="rId3">
            <a:alphaModFix/>
          </a:blip>
          <a:srcRect/>
          <a:stretch/>
        </p:blipFill>
        <p:spPr>
          <a:xfrm>
            <a:off x="6629400" y="4606925"/>
            <a:ext cx="2286000" cy="1941511"/>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
        <p:cNvGrpSpPr/>
        <p:nvPr/>
      </p:nvGrpSpPr>
      <p:grpSpPr>
        <a:xfrm>
          <a:off x="0" y="0"/>
          <a:ext cx="0" cy="0"/>
          <a:chOff x="0" y="0"/>
          <a:chExt cx="0" cy="0"/>
        </a:xfrm>
      </p:grpSpPr>
      <p:sp>
        <p:nvSpPr>
          <p:cNvPr id="21" name="Shape 21"/>
          <p:cNvSpPr txBox="1">
            <a:spLocks noGrp="1"/>
          </p:cNvSpPr>
          <p:nvPr>
            <p:ph type="title" idx="4294967295"/>
          </p:nvPr>
        </p:nvSpPr>
        <p:spPr>
          <a:xfrm>
            <a:off x="0" y="228600"/>
            <a:ext cx="8229600" cy="1477963"/>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Arial"/>
              <a:buNone/>
            </a:pPr>
            <a:r>
              <a:rPr lang="en-US" sz="4400" b="1" i="0" u="none" strike="noStrike" cap="none" baseline="0">
                <a:solidFill>
                  <a:schemeClr val="dk1"/>
                </a:solidFill>
                <a:latin typeface="Arial"/>
                <a:ea typeface="Arial"/>
                <a:cs typeface="Arial"/>
                <a:sym typeface="Arial"/>
              </a:rPr>
              <a:t>Friedrich Nietzsche (1844-1900)</a:t>
            </a:r>
            <a:br>
              <a:rPr lang="en-US" sz="4400" b="1" i="0" u="none" strike="noStrike" cap="none" baseline="0">
                <a:solidFill>
                  <a:schemeClr val="dk1"/>
                </a:solidFill>
                <a:latin typeface="Arial"/>
                <a:ea typeface="Arial"/>
                <a:cs typeface="Arial"/>
                <a:sym typeface="Arial"/>
              </a:rPr>
            </a:br>
            <a:r>
              <a:rPr lang="en-US" sz="4400" b="1" i="0" u="none" strike="noStrike" cap="none" baseline="0">
                <a:solidFill>
                  <a:schemeClr val="dk1"/>
                </a:solidFill>
                <a:latin typeface="Arial"/>
                <a:ea typeface="Arial"/>
                <a:cs typeface="Arial"/>
                <a:sym typeface="Arial"/>
              </a:rPr>
              <a:t>“The Prophet”</a:t>
            </a:r>
          </a:p>
        </p:txBody>
      </p:sp>
      <p:pic>
        <p:nvPicPr>
          <p:cNvPr id="22" name="Shape 22"/>
          <p:cNvPicPr preferRelativeResize="0"/>
          <p:nvPr/>
        </p:nvPicPr>
        <p:blipFill rotWithShape="1">
          <a:blip r:embed="rId3">
            <a:alphaModFix/>
          </a:blip>
          <a:srcRect/>
          <a:stretch/>
        </p:blipFill>
        <p:spPr>
          <a:xfrm>
            <a:off x="2971800" y="1905000"/>
            <a:ext cx="3343274" cy="4457700"/>
          </a:xfrm>
          <a:prstGeom prst="rect">
            <a:avLst/>
          </a:prstGeom>
          <a:noFill/>
          <a:ln>
            <a:noFill/>
          </a:ln>
        </p:spPr>
      </p:pic>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6"/>
        <p:cNvGrpSpPr/>
        <p:nvPr/>
      </p:nvGrpSpPr>
      <p:grpSpPr>
        <a:xfrm>
          <a:off x="0" y="0"/>
          <a:ext cx="0" cy="0"/>
          <a:chOff x="0" y="0"/>
          <a:chExt cx="0" cy="0"/>
        </a:xfrm>
      </p:grpSpPr>
      <p:sp>
        <p:nvSpPr>
          <p:cNvPr id="277" name="Shape 277"/>
          <p:cNvSpPr txBox="1">
            <a:spLocks noGrp="1"/>
          </p:cNvSpPr>
          <p:nvPr>
            <p:ph type="title" idx="4294967295"/>
          </p:nvPr>
        </p:nvSpPr>
        <p:spPr>
          <a:xfrm>
            <a:off x="0" y="533400"/>
            <a:ext cx="8229600" cy="1401763"/>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000" b="0" i="0" u="none" strike="noStrike" cap="none" baseline="0">
                <a:solidFill>
                  <a:schemeClr val="dk2"/>
                </a:solidFill>
                <a:latin typeface="Arial"/>
                <a:ea typeface="Arial"/>
                <a:cs typeface="Arial"/>
                <a:sym typeface="Arial"/>
              </a:rPr>
              <a:t>‘Contribution to a Critique of Hegel's Philosophy of Right, Introduction’</a:t>
            </a:r>
            <a:br>
              <a:rPr lang="en-US" sz="4000" b="0" i="0" u="none" strike="noStrike" cap="none" baseline="0">
                <a:solidFill>
                  <a:schemeClr val="dk2"/>
                </a:solidFill>
                <a:latin typeface="Arial"/>
                <a:ea typeface="Arial"/>
                <a:cs typeface="Arial"/>
                <a:sym typeface="Arial"/>
              </a:rPr>
            </a:br>
            <a:endParaRPr lang="en-US" sz="4000" b="0" i="0" u="none" strike="noStrike" cap="none" baseline="0">
              <a:solidFill>
                <a:schemeClr val="dk2"/>
              </a:solidFill>
              <a:latin typeface="Arial"/>
              <a:ea typeface="Arial"/>
              <a:cs typeface="Arial"/>
              <a:sym typeface="Arial"/>
            </a:endParaRPr>
          </a:p>
        </p:txBody>
      </p:sp>
      <p:sp>
        <p:nvSpPr>
          <p:cNvPr id="278" name="Shape 278"/>
          <p:cNvSpPr txBox="1">
            <a:spLocks noGrp="1"/>
          </p:cNvSpPr>
          <p:nvPr>
            <p:ph type="body" idx="4294967295"/>
          </p:nvPr>
        </p:nvSpPr>
        <p:spPr>
          <a:xfrm>
            <a:off x="914400" y="1828800"/>
            <a:ext cx="8229600"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100000"/>
              <a:buFont typeface="Arial"/>
              <a:buChar char="•"/>
            </a:pPr>
            <a:r>
              <a:rPr lang="en-US" sz="2800" b="0" i="0" u="none" strike="noStrike" cap="none" baseline="0" dirty="0">
                <a:solidFill>
                  <a:schemeClr val="dk1"/>
                </a:solidFill>
                <a:latin typeface="Arial"/>
                <a:ea typeface="Arial"/>
                <a:cs typeface="Arial"/>
                <a:sym typeface="Arial"/>
              </a:rPr>
              <a:t>Stated that religion is the “opiate of the people”</a:t>
            </a:r>
          </a:p>
          <a:p>
            <a:pPr marL="342900" marR="0" lvl="0" indent="-342900" algn="l" rtl="0">
              <a:lnSpc>
                <a:spcPct val="90000"/>
              </a:lnSpc>
              <a:spcBef>
                <a:spcPts val="560"/>
              </a:spcBef>
              <a:spcAft>
                <a:spcPts val="0"/>
              </a:spcAft>
              <a:buClr>
                <a:schemeClr val="dk1"/>
              </a:buClr>
              <a:buSzPct val="100000"/>
              <a:buFont typeface="Arial"/>
              <a:buChar char="•"/>
            </a:pPr>
            <a:r>
              <a:rPr lang="en-US" sz="2800" b="0" i="0" u="none" strike="noStrike" cap="none" baseline="0" dirty="0">
                <a:solidFill>
                  <a:schemeClr val="dk1"/>
                </a:solidFill>
                <a:latin typeface="Arial"/>
                <a:ea typeface="Arial"/>
                <a:cs typeface="Arial"/>
                <a:sym typeface="Arial"/>
              </a:rPr>
              <a:t>Thought that the proletariat would emancipate society as a whole</a:t>
            </a:r>
          </a:p>
          <a:p>
            <a:pPr marL="342900" marR="0" lvl="0" indent="-342900" algn="l" rtl="0">
              <a:lnSpc>
                <a:spcPct val="90000"/>
              </a:lnSpc>
              <a:spcBef>
                <a:spcPts val="560"/>
              </a:spcBef>
              <a:spcAft>
                <a:spcPts val="0"/>
              </a:spcAft>
              <a:buClr>
                <a:schemeClr val="dk1"/>
              </a:buClr>
              <a:buSzPct val="100000"/>
              <a:buFont typeface="Arial"/>
              <a:buChar char="•"/>
            </a:pPr>
            <a:r>
              <a:rPr lang="en-US" sz="2800" b="0" i="0" u="none" strike="noStrike" cap="none" baseline="0" dirty="0">
                <a:solidFill>
                  <a:schemeClr val="dk1"/>
                </a:solidFill>
                <a:latin typeface="Arial"/>
                <a:ea typeface="Arial"/>
                <a:cs typeface="Arial"/>
                <a:sym typeface="Arial"/>
              </a:rPr>
              <a:t>Religion creates a false sense of community, all equal under eyes of god</a:t>
            </a:r>
          </a:p>
          <a:p>
            <a:pPr marL="342900" marR="0" lvl="0" indent="-342900" algn="l" rtl="0">
              <a:lnSpc>
                <a:spcPct val="90000"/>
              </a:lnSpc>
              <a:spcBef>
                <a:spcPts val="560"/>
              </a:spcBef>
              <a:spcAft>
                <a:spcPts val="0"/>
              </a:spcAft>
              <a:buClr>
                <a:schemeClr val="dk1"/>
              </a:buClr>
              <a:buSzPct val="100000"/>
              <a:buFont typeface="Arial"/>
              <a:buChar char="•"/>
            </a:pPr>
            <a:r>
              <a:rPr lang="en-US" sz="2800" b="0" i="0" u="none" strike="noStrike" cap="none" baseline="0" dirty="0">
                <a:solidFill>
                  <a:schemeClr val="dk1"/>
                </a:solidFill>
                <a:latin typeface="Arial"/>
                <a:ea typeface="Arial"/>
                <a:cs typeface="Arial"/>
                <a:sym typeface="Arial"/>
              </a:rPr>
              <a:t>The state creates a false sense of community, all citizens equal under the law</a:t>
            </a:r>
          </a:p>
          <a:p>
            <a:pPr marL="342900" marR="0" lvl="0" indent="-342900" algn="l" rtl="0">
              <a:lnSpc>
                <a:spcPct val="90000"/>
              </a:lnSpc>
              <a:spcBef>
                <a:spcPts val="560"/>
              </a:spcBef>
              <a:spcAft>
                <a:spcPts val="0"/>
              </a:spcAft>
              <a:buClr>
                <a:schemeClr val="dk1"/>
              </a:buClr>
              <a:buSzPct val="100000"/>
              <a:buFont typeface="Arial"/>
              <a:buChar char="•"/>
            </a:pPr>
            <a:r>
              <a:rPr lang="en-US" sz="2800" b="0" i="0" u="none" strike="noStrike" cap="none" baseline="0" dirty="0">
                <a:solidFill>
                  <a:schemeClr val="dk1"/>
                </a:solidFill>
                <a:latin typeface="Arial"/>
                <a:ea typeface="Arial"/>
                <a:cs typeface="Arial"/>
                <a:sym typeface="Arial"/>
              </a:rPr>
              <a:t>The false sense of community can be overcome by the proletariat if they create revolution on their own accord</a:t>
            </a:r>
          </a:p>
          <a:p>
            <a:pPr marL="342900" marR="0" lvl="0" indent="-165100" algn="l" rtl="0">
              <a:lnSpc>
                <a:spcPct val="90000"/>
              </a:lnSpc>
              <a:spcBef>
                <a:spcPts val="560"/>
              </a:spcBef>
              <a:spcAft>
                <a:spcPts val="0"/>
              </a:spcAft>
              <a:buClr>
                <a:schemeClr val="dk1"/>
              </a:buClr>
              <a:buFont typeface="Arial"/>
              <a:buNone/>
            </a:pPr>
            <a:endParaRPr sz="2800" b="1" i="0" u="none" strike="noStrike" cap="none" baseline="0" dirty="0">
              <a:solidFill>
                <a:schemeClr val="dk1"/>
              </a:solidFill>
              <a:latin typeface="Arial"/>
              <a:ea typeface="Arial"/>
              <a:cs typeface="Arial"/>
              <a:sym typeface="Arial"/>
            </a:endParaRPr>
          </a:p>
          <a:p>
            <a:pPr marL="342900" marR="0" lvl="0" indent="-165100" algn="l" rtl="0">
              <a:lnSpc>
                <a:spcPct val="100000"/>
              </a:lnSpc>
              <a:spcBef>
                <a:spcPts val="560"/>
              </a:spcBef>
              <a:spcAft>
                <a:spcPts val="0"/>
              </a:spcAft>
              <a:buClr>
                <a:schemeClr val="dk1"/>
              </a:buClr>
              <a:buFont typeface="Arial"/>
              <a:buNone/>
            </a:pPr>
            <a:endParaRPr sz="2800" b="1" i="0"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3"/>
        <p:cNvGrpSpPr/>
        <p:nvPr/>
      </p:nvGrpSpPr>
      <p:grpSpPr>
        <a:xfrm>
          <a:off x="0" y="0"/>
          <a:ext cx="0" cy="0"/>
          <a:chOff x="0" y="0"/>
          <a:chExt cx="0" cy="0"/>
        </a:xfrm>
      </p:grpSpPr>
      <p:sp>
        <p:nvSpPr>
          <p:cNvPr id="284" name="Shape 284"/>
          <p:cNvSpPr txBox="1">
            <a:spLocks noGrp="1"/>
          </p:cNvSpPr>
          <p:nvPr>
            <p:ph type="title" idx="4294967295"/>
          </p:nvPr>
        </p:nvSpPr>
        <p:spPr>
          <a:xfrm>
            <a:off x="0" y="274638"/>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000" b="0" i="0" u="none" strike="noStrike" cap="none" baseline="0">
                <a:solidFill>
                  <a:schemeClr val="dk2"/>
                </a:solidFill>
                <a:latin typeface="Arial"/>
                <a:ea typeface="Arial"/>
                <a:cs typeface="Arial"/>
                <a:sym typeface="Arial"/>
              </a:rPr>
              <a:t>Georg Wilhelm Friedrich Hegel (1770-1831)</a:t>
            </a:r>
          </a:p>
        </p:txBody>
      </p:sp>
      <p:sp>
        <p:nvSpPr>
          <p:cNvPr id="285" name="Shape 285"/>
          <p:cNvSpPr txBox="1">
            <a:spLocks noGrp="1"/>
          </p:cNvSpPr>
          <p:nvPr>
            <p:ph type="body" idx="4294967295"/>
          </p:nvPr>
        </p:nvSpPr>
        <p:spPr>
          <a:xfrm>
            <a:off x="4419600" y="1600200"/>
            <a:ext cx="4724400" cy="4343400"/>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SzPct val="100000"/>
              <a:buFont typeface="Arial"/>
              <a:buChar char="•"/>
            </a:pPr>
            <a:r>
              <a:rPr lang="en-US" sz="2800" b="0" i="0" u="none" strike="noStrike" cap="none" baseline="0" dirty="0">
                <a:solidFill>
                  <a:schemeClr val="dk1"/>
                </a:solidFill>
                <a:latin typeface="Arial"/>
                <a:ea typeface="Arial"/>
                <a:cs typeface="Arial"/>
                <a:sym typeface="Arial"/>
              </a:rPr>
              <a:t>Admired by Marx, Marx formed many of his views through critiquing Hegel</a:t>
            </a:r>
          </a:p>
          <a:p>
            <a:pPr marL="342900" marR="0" lvl="0" indent="-342900" algn="l" rtl="0">
              <a:lnSpc>
                <a:spcPct val="80000"/>
              </a:lnSpc>
              <a:spcBef>
                <a:spcPts val="560"/>
              </a:spcBef>
              <a:spcAft>
                <a:spcPts val="0"/>
              </a:spcAft>
              <a:buClr>
                <a:schemeClr val="dk1"/>
              </a:buClr>
              <a:buSzPct val="100000"/>
              <a:buFont typeface="Arial"/>
              <a:buChar char="•"/>
            </a:pPr>
            <a:r>
              <a:rPr lang="en-US" sz="2800" b="0" i="0" u="none" strike="noStrike" cap="none" baseline="0" dirty="0">
                <a:solidFill>
                  <a:schemeClr val="dk1"/>
                </a:solidFill>
                <a:latin typeface="Arial"/>
                <a:ea typeface="Arial"/>
                <a:cs typeface="Arial"/>
                <a:sym typeface="Arial"/>
              </a:rPr>
              <a:t>Key works included “Phenomenology of the Spirit,” “Encyclopedia of the Philosophical Sciences,” “The Science of Logic,” and “Elements of the Philosophy of Right”</a:t>
            </a:r>
          </a:p>
          <a:p>
            <a:pPr marL="342900" marR="0" lvl="0" indent="-342900" algn="l" rtl="0">
              <a:lnSpc>
                <a:spcPct val="80000"/>
              </a:lnSpc>
              <a:spcBef>
                <a:spcPts val="560"/>
              </a:spcBef>
              <a:spcAft>
                <a:spcPts val="0"/>
              </a:spcAft>
              <a:buClr>
                <a:schemeClr val="dk1"/>
              </a:buClr>
              <a:buSzPct val="100000"/>
              <a:buFont typeface="Arial"/>
              <a:buChar char="•"/>
            </a:pPr>
            <a:r>
              <a:rPr lang="en-US" sz="2800" b="0" i="0" u="none" strike="noStrike" cap="none" baseline="0" dirty="0">
                <a:solidFill>
                  <a:schemeClr val="dk1"/>
                </a:solidFill>
                <a:latin typeface="Arial"/>
                <a:ea typeface="Arial"/>
                <a:cs typeface="Arial"/>
                <a:sym typeface="Arial"/>
              </a:rPr>
              <a:t>Concept of the Dialectic</a:t>
            </a:r>
          </a:p>
        </p:txBody>
      </p:sp>
      <p:pic>
        <p:nvPicPr>
          <p:cNvPr id="286" name="Shape 286"/>
          <p:cNvPicPr preferRelativeResize="0"/>
          <p:nvPr/>
        </p:nvPicPr>
        <p:blipFill rotWithShape="1">
          <a:blip r:embed="rId3">
            <a:alphaModFix/>
          </a:blip>
          <a:srcRect/>
          <a:stretch/>
        </p:blipFill>
        <p:spPr>
          <a:xfrm>
            <a:off x="609600" y="1600200"/>
            <a:ext cx="3224211" cy="3886200"/>
          </a:xfrm>
          <a:prstGeom prst="rect">
            <a:avLst/>
          </a:prstGeom>
          <a:noFill/>
          <a:ln>
            <a:noFill/>
          </a:ln>
        </p:spPr>
      </p:pic>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8"/>
        <p:cNvGrpSpPr/>
        <p:nvPr/>
      </p:nvGrpSpPr>
      <p:grpSpPr>
        <a:xfrm>
          <a:off x="0" y="0"/>
          <a:ext cx="0" cy="0"/>
          <a:chOff x="0" y="0"/>
          <a:chExt cx="0" cy="0"/>
        </a:xfrm>
      </p:grpSpPr>
      <p:sp>
        <p:nvSpPr>
          <p:cNvPr id="299" name="Shape 299"/>
          <p:cNvSpPr txBox="1">
            <a:spLocks noGrp="1"/>
          </p:cNvSpPr>
          <p:nvPr>
            <p:ph type="title" idx="4294967295"/>
          </p:nvPr>
        </p:nvSpPr>
        <p:spPr>
          <a:xfrm>
            <a:off x="0" y="274638"/>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Hegel’s Beliefs</a:t>
            </a:r>
          </a:p>
        </p:txBody>
      </p:sp>
      <p:pic>
        <p:nvPicPr>
          <p:cNvPr id="300" name="Shape 300"/>
          <p:cNvPicPr preferRelativeResize="0"/>
          <p:nvPr/>
        </p:nvPicPr>
        <p:blipFill rotWithShape="1">
          <a:blip r:embed="rId3">
            <a:alphaModFix/>
          </a:blip>
          <a:srcRect/>
          <a:stretch/>
        </p:blipFill>
        <p:spPr>
          <a:xfrm>
            <a:off x="1447800" y="1066800"/>
            <a:ext cx="6476999" cy="5480049"/>
          </a:xfrm>
          <a:prstGeom prst="rect">
            <a:avLst/>
          </a:prstGeom>
          <a:noFill/>
          <a:ln>
            <a:noFill/>
          </a:ln>
        </p:spPr>
      </p:pic>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00"/>
          <p:cNvSpPr txBox="1">
            <a:spLocks/>
          </p:cNvSpPr>
          <p:nvPr/>
        </p:nvSpPr>
        <p:spPr>
          <a:xfrm>
            <a:off x="457200" y="274637"/>
            <a:ext cx="8229600" cy="1143000"/>
          </a:xfrm>
          <a:prstGeom prst="rect">
            <a:avLst/>
          </a:prstGeom>
          <a:noFill/>
          <a:ln>
            <a:noFill/>
          </a:ln>
        </p:spPr>
        <p:txBody>
          <a:bodyPr lIns="91425" tIns="45700" rIns="91425" bIns="45700" anchor="ctr" anchorCtr="0">
            <a:noAutofit/>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pPr>
              <a:spcBef>
                <a:spcPts val="0"/>
              </a:spcBef>
              <a:buClr>
                <a:schemeClr val="lt1"/>
              </a:buClr>
              <a:buSzPct val="25000"/>
              <a:buFont typeface="Arial"/>
              <a:buNone/>
            </a:pPr>
            <a:r>
              <a:rPr lang="en-US" sz="4400" b="0" smtClean="0">
                <a:solidFill>
                  <a:schemeClr val="lt1"/>
                </a:solidFill>
                <a:latin typeface="Arial"/>
                <a:ea typeface="Arial"/>
                <a:cs typeface="Arial"/>
                <a:sym typeface="Arial"/>
              </a:rPr>
              <a:t>First International 1846-1873</a:t>
            </a:r>
            <a:endParaRPr lang="en-US" sz="4400" b="0">
              <a:solidFill>
                <a:schemeClr val="lt1"/>
              </a:solidFill>
              <a:latin typeface="Arial"/>
              <a:ea typeface="Arial"/>
              <a:cs typeface="Arial"/>
              <a:sym typeface="Arial"/>
            </a:endParaRPr>
          </a:p>
        </p:txBody>
      </p:sp>
      <p:sp>
        <p:nvSpPr>
          <p:cNvPr id="3" name="Shape 301"/>
          <p:cNvSpPr txBox="1">
            <a:spLocks/>
          </p:cNvSpPr>
          <p:nvPr/>
        </p:nvSpPr>
        <p:spPr>
          <a:xfrm>
            <a:off x="304800" y="1219200"/>
            <a:ext cx="5791200" cy="5257799"/>
          </a:xfrm>
          <a:prstGeom prst="rect">
            <a:avLst/>
          </a:prstGeom>
          <a:noFill/>
          <a:ln>
            <a:noFill/>
          </a:ln>
        </p:spPr>
        <p:txBody>
          <a:bodyPr lIns="91425" tIns="45700" rIns="91425" bIns="45700" anchor="t" anchorCtr="0">
            <a:noAutofit/>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spcBef>
                <a:spcPts val="0"/>
              </a:spcBef>
              <a:buClr>
                <a:schemeClr val="lt1"/>
              </a:buClr>
              <a:buSzPct val="100000"/>
              <a:buFont typeface="Arial"/>
              <a:buChar char="•"/>
            </a:pPr>
            <a:r>
              <a:rPr lang="en-US" sz="3200" smtClean="0">
                <a:solidFill>
                  <a:schemeClr val="lt1"/>
                </a:solidFill>
                <a:latin typeface="Arial"/>
                <a:ea typeface="Arial"/>
                <a:cs typeface="Arial"/>
                <a:sym typeface="Arial"/>
              </a:rPr>
              <a:t>Founded by British and French trade unionists</a:t>
            </a:r>
          </a:p>
          <a:p>
            <a:pPr marL="342900" indent="-342900">
              <a:spcBef>
                <a:spcPts val="640"/>
              </a:spcBef>
              <a:buClr>
                <a:schemeClr val="lt1"/>
              </a:buClr>
              <a:buSzPct val="100000"/>
              <a:buFont typeface="Arial"/>
              <a:buChar char="•"/>
            </a:pPr>
            <a:r>
              <a:rPr lang="en-US" sz="3200" smtClean="0">
                <a:solidFill>
                  <a:schemeClr val="lt1"/>
                </a:solidFill>
                <a:latin typeface="Arial"/>
                <a:ea typeface="Arial"/>
                <a:cs typeface="Arial"/>
                <a:sym typeface="Arial"/>
              </a:rPr>
              <a:t>Encompassed vast array of radical political types</a:t>
            </a:r>
          </a:p>
          <a:p>
            <a:pPr marL="342900" indent="-342900">
              <a:spcBef>
                <a:spcPts val="640"/>
              </a:spcBef>
              <a:buClr>
                <a:schemeClr val="lt1"/>
              </a:buClr>
              <a:buSzPct val="100000"/>
              <a:buFont typeface="Arial"/>
              <a:buChar char="•"/>
            </a:pPr>
            <a:r>
              <a:rPr lang="en-US" sz="3200" smtClean="0">
                <a:solidFill>
                  <a:schemeClr val="lt1"/>
                </a:solidFill>
                <a:latin typeface="Arial"/>
                <a:ea typeface="Arial"/>
                <a:cs typeface="Arial"/>
                <a:sym typeface="Arial"/>
              </a:rPr>
              <a:t>Reminiscence of Paris Commune frightened people</a:t>
            </a:r>
          </a:p>
          <a:p>
            <a:pPr marL="342900" indent="-342900">
              <a:spcBef>
                <a:spcPts val="640"/>
              </a:spcBef>
              <a:buClr>
                <a:schemeClr val="lt1"/>
              </a:buClr>
              <a:buSzPct val="100000"/>
              <a:buFont typeface="Arial"/>
              <a:buChar char="•"/>
            </a:pPr>
            <a:r>
              <a:rPr lang="en-US" sz="3200" smtClean="0">
                <a:solidFill>
                  <a:schemeClr val="lt1"/>
                </a:solidFill>
                <a:latin typeface="Arial"/>
                <a:ea typeface="Arial"/>
                <a:cs typeface="Arial"/>
                <a:sym typeface="Arial"/>
              </a:rPr>
              <a:t>Informed workers of mutual problems</a:t>
            </a:r>
          </a:p>
          <a:p>
            <a:pPr marL="342900" indent="-342900">
              <a:spcBef>
                <a:spcPts val="640"/>
              </a:spcBef>
              <a:buClr>
                <a:schemeClr val="lt1"/>
              </a:buClr>
              <a:buSzPct val="100000"/>
              <a:buFont typeface="Arial"/>
              <a:buChar char="•"/>
            </a:pPr>
            <a:r>
              <a:rPr lang="en-US" sz="3200" smtClean="0">
                <a:solidFill>
                  <a:schemeClr val="lt1"/>
                </a:solidFill>
                <a:latin typeface="Arial"/>
                <a:ea typeface="Arial"/>
                <a:cs typeface="Arial"/>
                <a:sym typeface="Arial"/>
              </a:rPr>
              <a:t>Marxism emerged as standard of socialism</a:t>
            </a:r>
            <a:endParaRPr lang="en-US" sz="3200">
              <a:solidFill>
                <a:schemeClr val="lt1"/>
              </a:solidFill>
              <a:latin typeface="Arial"/>
              <a:ea typeface="Arial"/>
              <a:cs typeface="Arial"/>
              <a:sym typeface="Arial"/>
            </a:endParaRPr>
          </a:p>
        </p:txBody>
      </p:sp>
      <p:pic>
        <p:nvPicPr>
          <p:cNvPr id="4" name="Shape 302"/>
          <p:cNvPicPr preferRelativeResize="0"/>
          <p:nvPr/>
        </p:nvPicPr>
        <p:blipFill rotWithShape="1">
          <a:blip r:embed="rId2">
            <a:alphaModFix/>
          </a:blip>
          <a:srcRect/>
          <a:stretch/>
        </p:blipFill>
        <p:spPr>
          <a:xfrm>
            <a:off x="6096000" y="1752600"/>
            <a:ext cx="2847975" cy="4286250"/>
          </a:xfrm>
          <a:prstGeom prst="rect">
            <a:avLst/>
          </a:prstGeom>
          <a:noFill/>
          <a:ln>
            <a:noFill/>
          </a:ln>
        </p:spPr>
      </p:pic>
    </p:spTree>
    <p:extLst>
      <p:ext uri="{BB962C8B-B14F-4D97-AF65-F5344CB8AC3E}">
        <p14:creationId xmlns:p14="http://schemas.microsoft.com/office/powerpoint/2010/main" val="22229367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90829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21"/>
          <p:cNvSpPr txBox="1">
            <a:spLocks/>
          </p:cNvSpPr>
          <p:nvPr/>
        </p:nvSpPr>
        <p:spPr>
          <a:xfrm>
            <a:off x="457200" y="274637"/>
            <a:ext cx="8229600" cy="1143000"/>
          </a:xfrm>
          <a:prstGeom prst="rect">
            <a:avLst/>
          </a:prstGeom>
          <a:noFill/>
          <a:ln>
            <a:noFill/>
          </a:ln>
        </p:spPr>
        <p:txBody>
          <a:bodyPr lIns="91425" tIns="45700" rIns="91425" bIns="45700"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algn="ctr">
              <a:buClr>
                <a:schemeClr val="lt1"/>
              </a:buClr>
              <a:buSzPct val="25000"/>
              <a:buFont typeface="Arial"/>
              <a:buNone/>
            </a:pPr>
            <a:r>
              <a:rPr lang="en-US" sz="4400" smtClean="0">
                <a:solidFill>
                  <a:schemeClr val="lt1"/>
                </a:solidFill>
              </a:rPr>
              <a:t>France: “Opportunism” Rejected</a:t>
            </a:r>
            <a:endParaRPr lang="en-US" sz="4400" dirty="0">
              <a:solidFill>
                <a:schemeClr val="lt1"/>
              </a:solidFill>
            </a:endParaRPr>
          </a:p>
        </p:txBody>
      </p:sp>
      <p:sp>
        <p:nvSpPr>
          <p:cNvPr id="3" name="Shape 322"/>
          <p:cNvSpPr txBox="1">
            <a:spLocks/>
          </p:cNvSpPr>
          <p:nvPr/>
        </p:nvSpPr>
        <p:spPr>
          <a:xfrm>
            <a:off x="304800" y="1219200"/>
            <a:ext cx="6172199" cy="5257799"/>
          </a:xfrm>
          <a:prstGeom prst="rect">
            <a:avLst/>
          </a:prstGeom>
          <a:noFill/>
          <a:ln>
            <a:noFill/>
          </a:ln>
        </p:spPr>
        <p:txBody>
          <a:bodyPr lIns="91425" tIns="45700" rIns="91425" bIns="45700"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marL="342900" indent="-342900">
              <a:buClr>
                <a:schemeClr val="lt1"/>
              </a:buClr>
              <a:buSzPct val="100000"/>
              <a:buFont typeface="Arial"/>
              <a:buChar char="•"/>
            </a:pPr>
            <a:r>
              <a:rPr lang="en-US" sz="3200" smtClean="0">
                <a:solidFill>
                  <a:schemeClr val="lt1"/>
                </a:solidFill>
              </a:rPr>
              <a:t>Jean Jaures and Jules Guesde = two major factions</a:t>
            </a:r>
          </a:p>
          <a:p>
            <a:pPr marL="742950" lvl="1" indent="-285750">
              <a:spcBef>
                <a:spcPts val="560"/>
              </a:spcBef>
              <a:buClr>
                <a:schemeClr val="lt1"/>
              </a:buClr>
              <a:buSzPct val="100000"/>
              <a:buFont typeface="Arial"/>
              <a:buChar char="–"/>
            </a:pPr>
            <a:r>
              <a:rPr lang="en-US" sz="2800" smtClean="0">
                <a:solidFill>
                  <a:schemeClr val="lt1"/>
                </a:solidFill>
              </a:rPr>
              <a:t>Jaures- socialists should cooperate w/bourgeoisie </a:t>
            </a:r>
          </a:p>
          <a:p>
            <a:pPr marL="742950" lvl="1" indent="-285750">
              <a:spcBef>
                <a:spcPts val="560"/>
              </a:spcBef>
              <a:buClr>
                <a:schemeClr val="lt1"/>
              </a:buClr>
              <a:buSzPct val="100000"/>
              <a:buFont typeface="Arial"/>
              <a:buChar char="–"/>
            </a:pPr>
            <a:r>
              <a:rPr lang="en-US" sz="2800" smtClean="0">
                <a:solidFill>
                  <a:schemeClr val="lt1"/>
                </a:solidFill>
              </a:rPr>
              <a:t>Guesde-argued against cooperation</a:t>
            </a:r>
          </a:p>
          <a:p>
            <a:pPr marL="342900" indent="-342900">
              <a:spcBef>
                <a:spcPts val="640"/>
              </a:spcBef>
              <a:buClr>
                <a:schemeClr val="lt1"/>
              </a:buClr>
              <a:buSzPct val="100000"/>
              <a:buFont typeface="Arial"/>
              <a:buChar char="•"/>
            </a:pPr>
            <a:r>
              <a:rPr lang="en-US" sz="3200" smtClean="0">
                <a:solidFill>
                  <a:schemeClr val="lt1"/>
                </a:solidFill>
              </a:rPr>
              <a:t>Second International condemned “opportunism” in France</a:t>
            </a:r>
          </a:p>
          <a:p>
            <a:pPr marL="342900" indent="-342900">
              <a:spcBef>
                <a:spcPts val="640"/>
              </a:spcBef>
              <a:buClr>
                <a:schemeClr val="lt1"/>
              </a:buClr>
              <a:buSzPct val="100000"/>
              <a:buFont typeface="Arial"/>
              <a:buChar char="•"/>
            </a:pPr>
            <a:r>
              <a:rPr lang="en-US" sz="3200" smtClean="0">
                <a:solidFill>
                  <a:schemeClr val="lt1"/>
                </a:solidFill>
              </a:rPr>
              <a:t>French socialists started working together</a:t>
            </a:r>
            <a:endParaRPr lang="en-US" sz="3200" dirty="0">
              <a:solidFill>
                <a:schemeClr val="lt1"/>
              </a:solidFill>
            </a:endParaRPr>
          </a:p>
        </p:txBody>
      </p:sp>
      <p:pic>
        <p:nvPicPr>
          <p:cNvPr id="4" name="Shape 323"/>
          <p:cNvPicPr preferRelativeResize="0"/>
          <p:nvPr/>
        </p:nvPicPr>
        <p:blipFill rotWithShape="1">
          <a:blip r:embed="rId2">
            <a:alphaModFix/>
          </a:blip>
          <a:srcRect/>
          <a:stretch/>
        </p:blipFill>
        <p:spPr>
          <a:xfrm>
            <a:off x="6629400" y="1295400"/>
            <a:ext cx="1884361" cy="2590800"/>
          </a:xfrm>
          <a:prstGeom prst="rect">
            <a:avLst/>
          </a:prstGeom>
          <a:noFill/>
          <a:ln>
            <a:noFill/>
          </a:ln>
        </p:spPr>
      </p:pic>
      <p:pic>
        <p:nvPicPr>
          <p:cNvPr id="5" name="Shape 324"/>
          <p:cNvPicPr preferRelativeResize="0"/>
          <p:nvPr/>
        </p:nvPicPr>
        <p:blipFill rotWithShape="1">
          <a:blip r:embed="rId3">
            <a:alphaModFix/>
          </a:blip>
          <a:srcRect/>
          <a:stretch/>
        </p:blipFill>
        <p:spPr>
          <a:xfrm>
            <a:off x="6858000" y="4419600"/>
            <a:ext cx="1571624" cy="1904999"/>
          </a:xfrm>
          <a:prstGeom prst="rect">
            <a:avLst/>
          </a:prstGeom>
          <a:noFill/>
          <a:ln>
            <a:noFill/>
          </a:ln>
        </p:spPr>
      </p:pic>
      <p:sp>
        <p:nvSpPr>
          <p:cNvPr id="6" name="Shape 325"/>
          <p:cNvSpPr txBox="1"/>
          <p:nvPr/>
        </p:nvSpPr>
        <p:spPr>
          <a:xfrm>
            <a:off x="6705600" y="6477000"/>
            <a:ext cx="2057400" cy="369886"/>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US" sz="1800" b="0" i="0" u="none" strike="noStrike" cap="none" baseline="0">
                <a:solidFill>
                  <a:schemeClr val="dk1"/>
                </a:solidFill>
                <a:latin typeface="Arial"/>
                <a:ea typeface="Arial"/>
                <a:cs typeface="Arial"/>
                <a:sym typeface="Arial"/>
              </a:rPr>
              <a:t>Jules Guesde</a:t>
            </a:r>
          </a:p>
        </p:txBody>
      </p:sp>
      <p:sp>
        <p:nvSpPr>
          <p:cNvPr id="7" name="Shape 326"/>
          <p:cNvSpPr txBox="1"/>
          <p:nvPr/>
        </p:nvSpPr>
        <p:spPr>
          <a:xfrm>
            <a:off x="6553200" y="3886200"/>
            <a:ext cx="1981199" cy="369886"/>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US" sz="1800" b="0" i="0" u="none" strike="noStrike" cap="none" baseline="0">
                <a:solidFill>
                  <a:schemeClr val="dk1"/>
                </a:solidFill>
                <a:latin typeface="Arial"/>
                <a:ea typeface="Arial"/>
                <a:cs typeface="Arial"/>
                <a:sym typeface="Arial"/>
              </a:rPr>
              <a:t>Jean Jaures</a:t>
            </a:r>
          </a:p>
        </p:txBody>
      </p:sp>
    </p:spTree>
    <p:extLst>
      <p:ext uri="{BB962C8B-B14F-4D97-AF65-F5344CB8AC3E}">
        <p14:creationId xmlns:p14="http://schemas.microsoft.com/office/powerpoint/2010/main" val="27728848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07"/>
          <p:cNvSpPr txBox="1">
            <a:spLocks/>
          </p:cNvSpPr>
          <p:nvPr/>
        </p:nvSpPr>
        <p:spPr>
          <a:xfrm>
            <a:off x="457200" y="274637"/>
            <a:ext cx="8229600" cy="1143000"/>
          </a:xfrm>
          <a:prstGeom prst="rect">
            <a:avLst/>
          </a:prstGeom>
          <a:noFill/>
          <a:ln>
            <a:noFill/>
          </a:ln>
        </p:spPr>
        <p:txBody>
          <a:bodyPr lIns="91425" tIns="45700" rIns="91425" bIns="45700" anchor="ctr" anchorCtr="0">
            <a:noAutofit/>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pPr>
              <a:spcBef>
                <a:spcPts val="0"/>
              </a:spcBef>
              <a:buClr>
                <a:schemeClr val="lt1"/>
              </a:buClr>
              <a:buSzPct val="25000"/>
              <a:buFont typeface="Arial"/>
              <a:buNone/>
            </a:pPr>
            <a:r>
              <a:rPr lang="en-US" sz="4400" b="0" smtClean="0">
                <a:solidFill>
                  <a:schemeClr val="lt1"/>
                </a:solidFill>
                <a:latin typeface="Arial"/>
                <a:ea typeface="Arial"/>
                <a:cs typeface="Arial"/>
                <a:sym typeface="Arial"/>
              </a:rPr>
              <a:t>Socialism in Britain</a:t>
            </a:r>
            <a:endParaRPr lang="en-US" sz="4400" b="0">
              <a:solidFill>
                <a:schemeClr val="lt1"/>
              </a:solidFill>
              <a:latin typeface="Arial"/>
              <a:ea typeface="Arial"/>
              <a:cs typeface="Arial"/>
              <a:sym typeface="Arial"/>
            </a:endParaRPr>
          </a:p>
        </p:txBody>
      </p:sp>
      <p:sp>
        <p:nvSpPr>
          <p:cNvPr id="3" name="Shape 308"/>
          <p:cNvSpPr txBox="1">
            <a:spLocks/>
          </p:cNvSpPr>
          <p:nvPr/>
        </p:nvSpPr>
        <p:spPr>
          <a:xfrm>
            <a:off x="381000" y="1524000"/>
            <a:ext cx="5029199" cy="5638800"/>
          </a:xfrm>
          <a:prstGeom prst="rect">
            <a:avLst/>
          </a:prstGeom>
          <a:noFill/>
          <a:ln>
            <a:noFill/>
          </a:ln>
        </p:spPr>
        <p:txBody>
          <a:bodyPr lIns="91425" tIns="45700" rIns="91425" bIns="45700" anchor="t" anchorCtr="0">
            <a:noAutofit/>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spcBef>
                <a:spcPts val="0"/>
              </a:spcBef>
              <a:buClr>
                <a:schemeClr val="lt1"/>
              </a:buClr>
              <a:buSzPct val="100000"/>
              <a:buFont typeface="Arial"/>
              <a:buChar char="•"/>
            </a:pPr>
            <a:r>
              <a:rPr lang="en-US" smtClean="0">
                <a:solidFill>
                  <a:schemeClr val="lt1"/>
                </a:solidFill>
                <a:latin typeface="Arial"/>
                <a:ea typeface="Arial"/>
                <a:cs typeface="Arial"/>
                <a:sym typeface="Arial"/>
              </a:rPr>
              <a:t>Didn’t have significant progress in British society until House of Lords removed protection accorded to union funds</a:t>
            </a:r>
          </a:p>
          <a:p>
            <a:pPr marL="342900" indent="-342900">
              <a:spcBef>
                <a:spcPts val="560"/>
              </a:spcBef>
              <a:buClr>
                <a:schemeClr val="lt1"/>
              </a:buClr>
              <a:buSzPct val="100000"/>
              <a:buFont typeface="Arial"/>
              <a:buChar char="•"/>
            </a:pPr>
            <a:r>
              <a:rPr lang="en-US" smtClean="0">
                <a:solidFill>
                  <a:schemeClr val="lt1"/>
                </a:solidFill>
                <a:latin typeface="Arial"/>
                <a:ea typeface="Arial"/>
                <a:cs typeface="Arial"/>
                <a:sym typeface="Arial"/>
              </a:rPr>
              <a:t>Workers left liberal party and joined socialist Labor Party</a:t>
            </a:r>
          </a:p>
          <a:p>
            <a:pPr marL="342900" indent="-342900">
              <a:spcBef>
                <a:spcPts val="560"/>
              </a:spcBef>
              <a:buClr>
                <a:schemeClr val="lt1"/>
              </a:buClr>
              <a:buSzPct val="100000"/>
              <a:buFont typeface="Arial"/>
              <a:buChar char="•"/>
            </a:pPr>
            <a:r>
              <a:rPr lang="en-US" smtClean="0">
                <a:solidFill>
                  <a:schemeClr val="lt1"/>
                </a:solidFill>
                <a:latin typeface="Arial"/>
                <a:ea typeface="Arial"/>
                <a:cs typeface="Arial"/>
                <a:sym typeface="Arial"/>
              </a:rPr>
              <a:t>Gov’t and major parties responded slowly to socialist pressures</a:t>
            </a:r>
          </a:p>
          <a:p>
            <a:pPr marL="342900" indent="-139700">
              <a:spcBef>
                <a:spcPts val="640"/>
              </a:spcBef>
              <a:buClr>
                <a:schemeClr val="dk1"/>
              </a:buClr>
              <a:buFont typeface="Arial"/>
              <a:buNone/>
            </a:pPr>
            <a:endParaRPr lang="en-US" sz="3200" smtClean="0">
              <a:solidFill>
                <a:schemeClr val="lt1"/>
              </a:solidFill>
              <a:latin typeface="Arial"/>
              <a:ea typeface="Arial"/>
              <a:cs typeface="Arial"/>
              <a:sym typeface="Arial"/>
            </a:endParaRPr>
          </a:p>
          <a:p>
            <a:pPr marL="342900" indent="-139700">
              <a:spcBef>
                <a:spcPts val="640"/>
              </a:spcBef>
              <a:buClr>
                <a:schemeClr val="dk1"/>
              </a:buClr>
              <a:buFont typeface="Arial"/>
              <a:buNone/>
            </a:pPr>
            <a:endParaRPr lang="en-US" sz="3200" smtClean="0">
              <a:solidFill>
                <a:schemeClr val="lt1"/>
              </a:solidFill>
              <a:latin typeface="Arial"/>
              <a:ea typeface="Arial"/>
              <a:cs typeface="Arial"/>
              <a:sym typeface="Arial"/>
            </a:endParaRPr>
          </a:p>
          <a:p>
            <a:pPr marL="0" indent="0">
              <a:spcBef>
                <a:spcPts val="0"/>
              </a:spcBef>
              <a:buFont typeface="Wingdings 2"/>
              <a:buNone/>
            </a:pPr>
            <a:endParaRPr lang="en-US" sz="3200">
              <a:solidFill>
                <a:schemeClr val="lt1"/>
              </a:solidFill>
              <a:latin typeface="Arial"/>
              <a:ea typeface="Arial"/>
              <a:cs typeface="Arial"/>
              <a:sym typeface="Arial"/>
            </a:endParaRPr>
          </a:p>
        </p:txBody>
      </p:sp>
      <p:pic>
        <p:nvPicPr>
          <p:cNvPr id="4" name="Shape 309"/>
          <p:cNvPicPr preferRelativeResize="0"/>
          <p:nvPr/>
        </p:nvPicPr>
        <p:blipFill rotWithShape="1">
          <a:blip r:embed="rId2">
            <a:alphaModFix/>
          </a:blip>
          <a:srcRect/>
          <a:stretch/>
        </p:blipFill>
        <p:spPr>
          <a:xfrm>
            <a:off x="5562600" y="1752600"/>
            <a:ext cx="3124199" cy="4397375"/>
          </a:xfrm>
          <a:prstGeom prst="rect">
            <a:avLst/>
          </a:prstGeom>
          <a:noFill/>
          <a:ln>
            <a:noFill/>
          </a:ln>
        </p:spPr>
      </p:pic>
    </p:spTree>
    <p:extLst>
      <p:ext uri="{BB962C8B-B14F-4D97-AF65-F5344CB8AC3E}">
        <p14:creationId xmlns:p14="http://schemas.microsoft.com/office/powerpoint/2010/main" val="922417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14"/>
          <p:cNvSpPr txBox="1">
            <a:spLocks/>
          </p:cNvSpPr>
          <p:nvPr/>
        </p:nvSpPr>
        <p:spPr>
          <a:xfrm>
            <a:off x="457200" y="274637"/>
            <a:ext cx="8229600" cy="1143000"/>
          </a:xfrm>
          <a:prstGeom prst="rect">
            <a:avLst/>
          </a:prstGeom>
          <a:noFill/>
          <a:ln>
            <a:noFill/>
          </a:ln>
        </p:spPr>
        <p:txBody>
          <a:bodyPr lIns="91425" tIns="45700" rIns="91425" bIns="45700" anchor="ctr" anchorCtr="0">
            <a:noAutofit/>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pPr>
              <a:spcBef>
                <a:spcPts val="0"/>
              </a:spcBef>
              <a:buClr>
                <a:schemeClr val="lt1"/>
              </a:buClr>
              <a:buSzPct val="25000"/>
              <a:buFont typeface="Arial"/>
              <a:buNone/>
            </a:pPr>
            <a:r>
              <a:rPr lang="en-US" sz="4400" b="0" smtClean="0">
                <a:solidFill>
                  <a:schemeClr val="lt1"/>
                </a:solidFill>
                <a:latin typeface="Arial"/>
                <a:ea typeface="Arial"/>
                <a:cs typeface="Arial"/>
                <a:sym typeface="Arial"/>
              </a:rPr>
              <a:t>Fabianism</a:t>
            </a:r>
            <a:endParaRPr lang="en-US" sz="4400" b="0">
              <a:solidFill>
                <a:schemeClr val="lt1"/>
              </a:solidFill>
              <a:latin typeface="Arial"/>
              <a:ea typeface="Arial"/>
              <a:cs typeface="Arial"/>
              <a:sym typeface="Arial"/>
            </a:endParaRPr>
          </a:p>
        </p:txBody>
      </p:sp>
      <p:sp>
        <p:nvSpPr>
          <p:cNvPr id="3" name="Shape 315"/>
          <p:cNvSpPr txBox="1">
            <a:spLocks/>
          </p:cNvSpPr>
          <p:nvPr/>
        </p:nvSpPr>
        <p:spPr>
          <a:xfrm>
            <a:off x="457200" y="1600200"/>
            <a:ext cx="4953000" cy="4525961"/>
          </a:xfrm>
          <a:prstGeom prst="rect">
            <a:avLst/>
          </a:prstGeom>
          <a:noFill/>
          <a:ln>
            <a:noFill/>
          </a:ln>
        </p:spPr>
        <p:txBody>
          <a:bodyPr lIns="91425" tIns="45700" rIns="91425" bIns="45700" anchor="t" anchorCtr="0">
            <a:noAutofit/>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lnSpc>
                <a:spcPct val="90000"/>
              </a:lnSpc>
              <a:spcBef>
                <a:spcPts val="0"/>
              </a:spcBef>
              <a:buClr>
                <a:schemeClr val="lt1"/>
              </a:buClr>
              <a:buSzPct val="100000"/>
              <a:buFont typeface="Arial"/>
              <a:buChar char="•"/>
            </a:pPr>
            <a:r>
              <a:rPr lang="en-US" sz="3200" smtClean="0">
                <a:solidFill>
                  <a:schemeClr val="lt1"/>
                </a:solidFill>
                <a:latin typeface="Arial"/>
                <a:ea typeface="Arial"/>
                <a:cs typeface="Arial"/>
                <a:sym typeface="Arial"/>
              </a:rPr>
              <a:t>Britain’s most influential socialist group</a:t>
            </a:r>
          </a:p>
          <a:p>
            <a:pPr marL="342900" indent="-342900">
              <a:lnSpc>
                <a:spcPct val="90000"/>
              </a:lnSpc>
              <a:spcBef>
                <a:spcPts val="640"/>
              </a:spcBef>
              <a:buClr>
                <a:schemeClr val="lt1"/>
              </a:buClr>
              <a:buSzPct val="100000"/>
              <a:buFont typeface="Arial"/>
              <a:buChar char="•"/>
            </a:pPr>
            <a:r>
              <a:rPr lang="en-US" sz="3200" smtClean="0">
                <a:solidFill>
                  <a:schemeClr val="lt1"/>
                </a:solidFill>
                <a:latin typeface="Arial"/>
                <a:ea typeface="Arial"/>
                <a:cs typeface="Arial"/>
                <a:sym typeface="Arial"/>
              </a:rPr>
              <a:t>Gradualist approach to social reform</a:t>
            </a:r>
          </a:p>
          <a:p>
            <a:pPr marL="342900" indent="-342900">
              <a:lnSpc>
                <a:spcPct val="90000"/>
              </a:lnSpc>
              <a:spcBef>
                <a:spcPts val="640"/>
              </a:spcBef>
              <a:buClr>
                <a:schemeClr val="lt1"/>
              </a:buClr>
              <a:buSzPct val="100000"/>
              <a:buFont typeface="Arial"/>
              <a:buChar char="•"/>
            </a:pPr>
            <a:r>
              <a:rPr lang="en-US" sz="3200" smtClean="0">
                <a:solidFill>
                  <a:schemeClr val="lt1"/>
                </a:solidFill>
                <a:latin typeface="Arial"/>
                <a:ea typeface="Arial"/>
                <a:cs typeface="Arial"/>
                <a:sym typeface="Arial"/>
              </a:rPr>
              <a:t>Municipal modes of collective ownership</a:t>
            </a:r>
          </a:p>
          <a:p>
            <a:pPr marL="342900" indent="-342900">
              <a:lnSpc>
                <a:spcPct val="90000"/>
              </a:lnSpc>
              <a:spcBef>
                <a:spcPts val="640"/>
              </a:spcBef>
              <a:buClr>
                <a:schemeClr val="lt1"/>
              </a:buClr>
              <a:buSzPct val="100000"/>
              <a:buFont typeface="Arial"/>
              <a:buChar char="•"/>
            </a:pPr>
            <a:r>
              <a:rPr lang="en-US" sz="3200" smtClean="0">
                <a:solidFill>
                  <a:schemeClr val="lt1"/>
                </a:solidFill>
                <a:latin typeface="Arial"/>
                <a:ea typeface="Arial"/>
                <a:cs typeface="Arial"/>
                <a:sym typeface="Arial"/>
              </a:rPr>
              <a:t>Famous Fabians?</a:t>
            </a:r>
          </a:p>
          <a:p>
            <a:pPr marL="742950" lvl="1" indent="-285750">
              <a:lnSpc>
                <a:spcPct val="90000"/>
              </a:lnSpc>
              <a:spcBef>
                <a:spcPts val="560"/>
              </a:spcBef>
              <a:buClr>
                <a:schemeClr val="lt1"/>
              </a:buClr>
              <a:buSzPct val="100000"/>
              <a:buFont typeface="Arial"/>
              <a:buChar char="–"/>
            </a:pPr>
            <a:r>
              <a:rPr lang="en-US" sz="2800" smtClean="0">
                <a:solidFill>
                  <a:schemeClr val="lt1"/>
                </a:solidFill>
                <a:latin typeface="Arial"/>
                <a:ea typeface="Arial"/>
                <a:cs typeface="Arial"/>
                <a:sym typeface="Arial"/>
              </a:rPr>
              <a:t>HG Wells</a:t>
            </a:r>
          </a:p>
          <a:p>
            <a:pPr marL="742950" lvl="1" indent="-285750">
              <a:lnSpc>
                <a:spcPct val="90000"/>
              </a:lnSpc>
              <a:spcBef>
                <a:spcPts val="560"/>
              </a:spcBef>
              <a:buClr>
                <a:schemeClr val="lt1"/>
              </a:buClr>
              <a:buSzPct val="100000"/>
              <a:buFont typeface="Arial"/>
              <a:buChar char="–"/>
            </a:pPr>
            <a:r>
              <a:rPr lang="en-US" sz="2800" smtClean="0">
                <a:solidFill>
                  <a:schemeClr val="lt1"/>
                </a:solidFill>
                <a:latin typeface="Arial"/>
                <a:ea typeface="Arial"/>
                <a:cs typeface="Arial"/>
                <a:sym typeface="Arial"/>
              </a:rPr>
              <a:t>George Bernard Shaw</a:t>
            </a:r>
          </a:p>
          <a:p>
            <a:pPr marL="342900" indent="-139700">
              <a:lnSpc>
                <a:spcPct val="90000"/>
              </a:lnSpc>
              <a:spcBef>
                <a:spcPts val="640"/>
              </a:spcBef>
              <a:buClr>
                <a:schemeClr val="dk1"/>
              </a:buClr>
              <a:buFont typeface="Arial"/>
              <a:buNone/>
            </a:pPr>
            <a:endParaRPr lang="en-US" sz="3200" smtClean="0">
              <a:solidFill>
                <a:schemeClr val="lt1"/>
              </a:solidFill>
              <a:latin typeface="Arial"/>
              <a:ea typeface="Arial"/>
              <a:cs typeface="Arial"/>
              <a:sym typeface="Arial"/>
            </a:endParaRPr>
          </a:p>
          <a:p>
            <a:pPr marL="342900" indent="-139700">
              <a:lnSpc>
                <a:spcPct val="90000"/>
              </a:lnSpc>
              <a:spcBef>
                <a:spcPts val="640"/>
              </a:spcBef>
              <a:buClr>
                <a:schemeClr val="dk1"/>
              </a:buClr>
              <a:buFont typeface="Arial"/>
              <a:buNone/>
            </a:pPr>
            <a:endParaRPr lang="en-US" sz="3200" smtClean="0">
              <a:solidFill>
                <a:schemeClr val="lt1"/>
              </a:solidFill>
              <a:latin typeface="Arial"/>
              <a:ea typeface="Arial"/>
              <a:cs typeface="Arial"/>
              <a:sym typeface="Arial"/>
            </a:endParaRPr>
          </a:p>
          <a:p>
            <a:pPr marL="342900" indent="-139700">
              <a:spcBef>
                <a:spcPts val="640"/>
              </a:spcBef>
              <a:buClr>
                <a:schemeClr val="dk1"/>
              </a:buClr>
              <a:buFont typeface="Arial"/>
              <a:buNone/>
            </a:pPr>
            <a:endParaRPr lang="en-US" sz="3200">
              <a:solidFill>
                <a:schemeClr val="lt1"/>
              </a:solidFill>
              <a:latin typeface="Arial"/>
              <a:ea typeface="Arial"/>
              <a:cs typeface="Arial"/>
              <a:sym typeface="Arial"/>
            </a:endParaRPr>
          </a:p>
        </p:txBody>
      </p:sp>
      <p:pic>
        <p:nvPicPr>
          <p:cNvPr id="4" name="Shape 316"/>
          <p:cNvPicPr preferRelativeResize="0"/>
          <p:nvPr/>
        </p:nvPicPr>
        <p:blipFill rotWithShape="1">
          <a:blip r:embed="rId2">
            <a:alphaModFix/>
          </a:blip>
          <a:srcRect/>
          <a:stretch/>
        </p:blipFill>
        <p:spPr>
          <a:xfrm>
            <a:off x="5181600" y="1752600"/>
            <a:ext cx="3713161" cy="3732211"/>
          </a:xfrm>
          <a:prstGeom prst="rect">
            <a:avLst/>
          </a:prstGeom>
          <a:noFill/>
          <a:ln>
            <a:noFill/>
          </a:ln>
        </p:spPr>
      </p:pic>
    </p:spTree>
    <p:extLst>
      <p:ext uri="{BB962C8B-B14F-4D97-AF65-F5344CB8AC3E}">
        <p14:creationId xmlns:p14="http://schemas.microsoft.com/office/powerpoint/2010/main" val="1154618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
        <p:cNvGrpSpPr/>
        <p:nvPr/>
      </p:nvGrpSpPr>
      <p:grpSpPr>
        <a:xfrm>
          <a:off x="0" y="0"/>
          <a:ext cx="0" cy="0"/>
          <a:chOff x="0" y="0"/>
          <a:chExt cx="0" cy="0"/>
        </a:xfrm>
      </p:grpSpPr>
      <p:sp>
        <p:nvSpPr>
          <p:cNvPr id="31" name="Shape 31"/>
          <p:cNvSpPr txBox="1">
            <a:spLocks noGrp="1"/>
          </p:cNvSpPr>
          <p:nvPr>
            <p:ph type="body" idx="4294967295"/>
          </p:nvPr>
        </p:nvSpPr>
        <p:spPr>
          <a:xfrm>
            <a:off x="0" y="1600200"/>
            <a:ext cx="4114800"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100000"/>
              <a:buFont typeface="Arial"/>
              <a:buChar char="•"/>
            </a:pPr>
            <a:r>
              <a:rPr lang="en-US" sz="2400" b="1" i="0" u="none" strike="noStrike" cap="none" baseline="0" dirty="0">
                <a:solidFill>
                  <a:schemeClr val="dk1"/>
                </a:solidFill>
                <a:latin typeface="Arial"/>
                <a:ea typeface="Arial"/>
                <a:cs typeface="Arial"/>
                <a:sym typeface="Arial"/>
              </a:rPr>
              <a:t>Conventional modern morality is “slave morality” which seeks to chain the strong – the Judeo-Christian command “Thou Shalt Not”</a:t>
            </a:r>
          </a:p>
          <a:p>
            <a:pPr marL="342900" marR="0" lvl="0" indent="-342900" algn="l" rtl="0">
              <a:lnSpc>
                <a:spcPct val="90000"/>
              </a:lnSpc>
              <a:spcBef>
                <a:spcPts val="480"/>
              </a:spcBef>
              <a:spcAft>
                <a:spcPts val="0"/>
              </a:spcAft>
              <a:buClr>
                <a:schemeClr val="dk1"/>
              </a:buClr>
              <a:buSzPct val="100000"/>
              <a:buFont typeface="Arial"/>
              <a:buChar char="•"/>
            </a:pPr>
            <a:r>
              <a:rPr lang="en-US" sz="2400" b="1" i="0" u="none" strike="noStrike" cap="none" baseline="0" dirty="0">
                <a:solidFill>
                  <a:schemeClr val="dk1"/>
                </a:solidFill>
                <a:latin typeface="Arial"/>
                <a:ea typeface="Arial"/>
                <a:cs typeface="Arial"/>
                <a:sym typeface="Arial"/>
              </a:rPr>
              <a:t>This undermines the natural order which should be dominated by “master morality,” exemplified by Homeric Greece. Strength, passion and will over charity, piety and restraint.</a:t>
            </a:r>
          </a:p>
          <a:p>
            <a:pPr marL="342900" marR="0" lvl="0" indent="-190500" algn="l" rtl="0">
              <a:lnSpc>
                <a:spcPct val="90000"/>
              </a:lnSpc>
              <a:spcBef>
                <a:spcPts val="480"/>
              </a:spcBef>
              <a:spcAft>
                <a:spcPts val="0"/>
              </a:spcAft>
              <a:buClr>
                <a:schemeClr val="dk1"/>
              </a:buClr>
              <a:buFont typeface="Arial"/>
              <a:buNone/>
            </a:pPr>
            <a:endParaRPr sz="2400" b="1" i="0" u="none" strike="noStrike" cap="none" baseline="0" dirty="0">
              <a:solidFill>
                <a:schemeClr val="dk1"/>
              </a:solidFill>
              <a:latin typeface="Arial"/>
              <a:ea typeface="Arial"/>
              <a:cs typeface="Arial"/>
              <a:sym typeface="Arial"/>
            </a:endParaRPr>
          </a:p>
          <a:p>
            <a:pPr marL="342900" marR="0" lvl="0" indent="-190500" algn="l" rtl="0">
              <a:lnSpc>
                <a:spcPct val="100000"/>
              </a:lnSpc>
              <a:spcBef>
                <a:spcPts val="480"/>
              </a:spcBef>
              <a:spcAft>
                <a:spcPts val="0"/>
              </a:spcAft>
              <a:buClr>
                <a:schemeClr val="dk1"/>
              </a:buClr>
              <a:buFont typeface="Arial"/>
              <a:buNone/>
            </a:pPr>
            <a:endParaRPr sz="2400" b="1" i="0" u="none" strike="noStrike" cap="none" baseline="0" dirty="0">
              <a:solidFill>
                <a:schemeClr val="dk1"/>
              </a:solidFill>
              <a:latin typeface="Arial"/>
              <a:ea typeface="Arial"/>
              <a:cs typeface="Arial"/>
              <a:sym typeface="Arial"/>
            </a:endParaRPr>
          </a:p>
        </p:txBody>
      </p:sp>
      <p:sp>
        <p:nvSpPr>
          <p:cNvPr id="30" name="Shape 30"/>
          <p:cNvSpPr txBox="1">
            <a:spLocks noGrp="1"/>
          </p:cNvSpPr>
          <p:nvPr>
            <p:ph type="title" idx="4294967295"/>
          </p:nvPr>
        </p:nvSpPr>
        <p:spPr>
          <a:xfrm>
            <a:off x="0" y="381000"/>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Arial"/>
              <a:buNone/>
            </a:pPr>
            <a:r>
              <a:rPr lang="en-US" sz="4400" b="1" i="0" u="none" strike="noStrike" cap="none" baseline="0">
                <a:solidFill>
                  <a:schemeClr val="dk1"/>
                </a:solidFill>
                <a:latin typeface="Arial"/>
                <a:ea typeface="Arial"/>
                <a:cs typeface="Arial"/>
                <a:sym typeface="Arial"/>
              </a:rPr>
              <a:t>A Revaluation of All Values</a:t>
            </a:r>
          </a:p>
        </p:txBody>
      </p:sp>
      <p:pic>
        <p:nvPicPr>
          <p:cNvPr id="32" name="Shape 32"/>
          <p:cNvPicPr preferRelativeResize="0"/>
          <p:nvPr/>
        </p:nvPicPr>
        <p:blipFill rotWithShape="1">
          <a:blip r:embed="rId3">
            <a:alphaModFix/>
          </a:blip>
          <a:srcRect/>
          <a:stretch/>
        </p:blipFill>
        <p:spPr>
          <a:xfrm>
            <a:off x="4495800" y="1828800"/>
            <a:ext cx="2152649" cy="3124199"/>
          </a:xfrm>
          <a:prstGeom prst="rect">
            <a:avLst/>
          </a:prstGeom>
          <a:noFill/>
          <a:ln>
            <a:noFill/>
          </a:ln>
        </p:spPr>
      </p:pic>
      <p:pic>
        <p:nvPicPr>
          <p:cNvPr id="33" name="Shape 33"/>
          <p:cNvPicPr preferRelativeResize="0"/>
          <p:nvPr/>
        </p:nvPicPr>
        <p:blipFill rotWithShape="1">
          <a:blip r:embed="rId4">
            <a:alphaModFix/>
          </a:blip>
          <a:srcRect/>
          <a:stretch/>
        </p:blipFill>
        <p:spPr>
          <a:xfrm>
            <a:off x="6705600" y="1828800"/>
            <a:ext cx="2284412" cy="3124199"/>
          </a:xfrm>
          <a:prstGeom prst="rect">
            <a:avLst/>
          </a:prstGeom>
          <a:noFill/>
          <a:ln>
            <a:noFill/>
          </a:ln>
        </p:spPr>
      </p:pic>
      <p:sp>
        <p:nvSpPr>
          <p:cNvPr id="40" name="Shape 40"/>
          <p:cNvSpPr/>
          <p:nvPr/>
        </p:nvSpPr>
        <p:spPr>
          <a:xfrm>
            <a:off x="6259512" y="2306636"/>
            <a:ext cx="350837" cy="323850"/>
          </a:xfrm>
          <a:custGeom>
            <a:avLst/>
            <a:gdLst/>
            <a:ahLst/>
            <a:cxnLst/>
            <a:rect l="0" t="0" r="0" b="0"/>
            <a:pathLst>
              <a:path w="995" h="899" extrusionOk="0">
                <a:moveTo>
                  <a:pt x="17" y="602"/>
                </a:moveTo>
                <a:cubicBezTo>
                  <a:pt x="9" y="618"/>
                  <a:pt x="10" y="607"/>
                  <a:pt x="9" y="625"/>
                </a:cubicBezTo>
                <a:cubicBezTo>
                  <a:pt x="0" y="755"/>
                  <a:pt x="85" y="878"/>
                  <a:pt x="224" y="872"/>
                </a:cubicBezTo>
                <a:cubicBezTo>
                  <a:pt x="360" y="866"/>
                  <a:pt x="478" y="770"/>
                  <a:pt x="571" y="681"/>
                </a:cubicBezTo>
                <a:cubicBezTo>
                  <a:pt x="715" y="544"/>
                  <a:pt x="826" y="370"/>
                  <a:pt x="913" y="192"/>
                </a:cubicBezTo>
                <a:cubicBezTo>
                  <a:pt x="933" y="152"/>
                  <a:pt x="995" y="49"/>
                  <a:pt x="976" y="0"/>
                </a:cubicBezTo>
                <a:cubicBezTo>
                  <a:pt x="967" y="6"/>
                  <a:pt x="962" y="9"/>
                  <a:pt x="953" y="10"/>
                </a:cubicBezTo>
              </a:path>
              <a:path w="995" h="899" extrusionOk="0">
                <a:moveTo>
                  <a:pt x="823" y="694"/>
                </a:moveTo>
                <a:cubicBezTo>
                  <a:pt x="817" y="741"/>
                  <a:pt x="806" y="788"/>
                  <a:pt x="823" y="833"/>
                </a:cubicBezTo>
                <a:cubicBezTo>
                  <a:pt x="836" y="868"/>
                  <a:pt x="860" y="882"/>
                  <a:pt x="891" y="899"/>
                </a:cubicBezTo>
              </a:path>
            </a:pathLst>
          </a:custGeom>
          <a:noFill/>
          <a:ln w="19050" cap="rnd">
            <a:solidFill>
              <a:srgbClr val="FF0000"/>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47" name="Shape 47"/>
          <p:cNvSpPr/>
          <p:nvPr/>
        </p:nvSpPr>
        <p:spPr>
          <a:xfrm>
            <a:off x="1384300" y="5875337"/>
            <a:ext cx="1973262" cy="206375"/>
          </a:xfrm>
          <a:custGeom>
            <a:avLst/>
            <a:gdLst/>
            <a:ahLst/>
            <a:cxnLst/>
            <a:rect l="0" t="0" r="0" b="0"/>
            <a:pathLst>
              <a:path w="5519" h="569" extrusionOk="0">
                <a:moveTo>
                  <a:pt x="58" y="569"/>
                </a:moveTo>
                <a:cubicBezTo>
                  <a:pt x="84" y="507"/>
                  <a:pt x="0" y="483"/>
                  <a:pt x="125" y="445"/>
                </a:cubicBezTo>
                <a:cubicBezTo>
                  <a:pt x="242" y="410"/>
                  <a:pt x="395" y="417"/>
                  <a:pt x="515" y="407"/>
                </a:cubicBezTo>
                <a:cubicBezTo>
                  <a:pt x="840" y="381"/>
                  <a:pt x="1166" y="366"/>
                  <a:pt x="1492" y="352"/>
                </a:cubicBezTo>
                <a:cubicBezTo>
                  <a:pt x="1876" y="335"/>
                  <a:pt x="2260" y="333"/>
                  <a:pt x="2644" y="316"/>
                </a:cubicBezTo>
                <a:cubicBezTo>
                  <a:pt x="3278" y="288"/>
                  <a:pt x="3914" y="262"/>
                  <a:pt x="4545" y="195"/>
                </a:cubicBezTo>
                <a:cubicBezTo>
                  <a:pt x="4882" y="159"/>
                  <a:pt x="5195" y="94"/>
                  <a:pt x="5519" y="0"/>
                </a:cubicBezTo>
              </a:path>
            </a:pathLst>
          </a:custGeom>
          <a:noFill/>
          <a:ln w="19050" cap="rnd">
            <a:solidFill>
              <a:srgbClr val="FF0000"/>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
        <p:cNvGrpSpPr/>
        <p:nvPr/>
      </p:nvGrpSpPr>
      <p:grpSpPr>
        <a:xfrm>
          <a:off x="0" y="0"/>
          <a:ext cx="0" cy="0"/>
          <a:chOff x="0" y="0"/>
          <a:chExt cx="0" cy="0"/>
        </a:xfrm>
      </p:grpSpPr>
      <p:sp>
        <p:nvSpPr>
          <p:cNvPr id="52" name="Shape 52"/>
          <p:cNvSpPr txBox="1">
            <a:spLocks noGrp="1"/>
          </p:cNvSpPr>
          <p:nvPr>
            <p:ph type="body" idx="4294967295"/>
          </p:nvPr>
        </p:nvSpPr>
        <p:spPr>
          <a:xfrm>
            <a:off x="0" y="609600"/>
            <a:ext cx="7772400" cy="5791200"/>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“Who is the great dragon whom the spirit will no longer call lord and god? "Thou shalt" is the name of the great dragon. But the spirit of the lion says, "I will." "Thou shalt" lies in his way, sparkling like gold, an animal covered with scales; and on every scale shines a golden "thou shalt." Values, thousands of years old, shine on these scales; and thus speaks the mightiest of all the dragons: ‘All value of all things shines on me. All value has long been created, and I am all created value. Verily, there shall be no more 'I will.’’ Thus speaks the dragon.”</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
        <p:cNvGrpSpPr/>
        <p:nvPr/>
      </p:nvGrpSpPr>
      <p:grpSpPr>
        <a:xfrm>
          <a:off x="0" y="0"/>
          <a:ext cx="0" cy="0"/>
          <a:chOff x="0" y="0"/>
          <a:chExt cx="0" cy="0"/>
        </a:xfrm>
      </p:grpSpPr>
      <p:sp>
        <p:nvSpPr>
          <p:cNvPr id="58" name="Shape 58"/>
          <p:cNvSpPr txBox="1">
            <a:spLocks noGrp="1"/>
          </p:cNvSpPr>
          <p:nvPr>
            <p:ph type="title" idx="4294967295"/>
          </p:nvPr>
        </p:nvSpPr>
        <p:spPr>
          <a:xfrm>
            <a:off x="0" y="76200"/>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Arial"/>
              <a:buNone/>
            </a:pPr>
            <a:r>
              <a:rPr lang="en-US" sz="4400" b="1" i="0" u="none" strike="noStrike" cap="none" baseline="0">
                <a:solidFill>
                  <a:schemeClr val="dk1"/>
                </a:solidFill>
                <a:latin typeface="Arial"/>
                <a:ea typeface="Arial"/>
                <a:cs typeface="Arial"/>
                <a:sym typeface="Arial"/>
              </a:rPr>
              <a:t>The Psychologist</a:t>
            </a:r>
          </a:p>
        </p:txBody>
      </p:sp>
      <p:sp>
        <p:nvSpPr>
          <p:cNvPr id="59" name="Shape 59"/>
          <p:cNvSpPr txBox="1">
            <a:spLocks noGrp="1"/>
          </p:cNvSpPr>
          <p:nvPr>
            <p:ph type="body" idx="4294967295"/>
          </p:nvPr>
        </p:nvSpPr>
        <p:spPr>
          <a:xfrm>
            <a:off x="0" y="1341438"/>
            <a:ext cx="4114800" cy="4525962"/>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SzPct val="100000"/>
              <a:buFont typeface="Arial"/>
              <a:buChar char="•"/>
            </a:pPr>
            <a:r>
              <a:rPr lang="en-US" sz="2400" b="1" i="0" u="none" strike="noStrike" cap="none" baseline="0" dirty="0">
                <a:solidFill>
                  <a:schemeClr val="dk1"/>
                </a:solidFill>
                <a:latin typeface="Arial"/>
                <a:ea typeface="Arial"/>
                <a:cs typeface="Arial"/>
                <a:sym typeface="Arial"/>
              </a:rPr>
              <a:t>All human behavior is a manifestation of the “will to power.” The strong should naturally exert this power over the weak, but in modern society the weak have expressed their will to power by massing into a herd and creating slave-morality, which is a defense mechanism designed to limit the strong.</a:t>
            </a:r>
          </a:p>
          <a:p>
            <a:pPr marL="342900" marR="0" lvl="0" indent="-342900" algn="l" rtl="0">
              <a:lnSpc>
                <a:spcPct val="80000"/>
              </a:lnSpc>
              <a:spcBef>
                <a:spcPts val="480"/>
              </a:spcBef>
              <a:spcAft>
                <a:spcPts val="0"/>
              </a:spcAft>
              <a:buClr>
                <a:schemeClr val="dk1"/>
              </a:buClr>
              <a:buSzPct val="100000"/>
              <a:buFont typeface="Arial"/>
              <a:buChar char="•"/>
            </a:pPr>
            <a:r>
              <a:rPr lang="en-US" sz="2400" b="1" i="0" u="none" strike="noStrike" cap="none" baseline="0" dirty="0">
                <a:solidFill>
                  <a:schemeClr val="dk1"/>
                </a:solidFill>
                <a:latin typeface="Arial"/>
                <a:ea typeface="Arial"/>
                <a:cs typeface="Arial"/>
                <a:sym typeface="Arial"/>
              </a:rPr>
              <a:t>Those who are strong enough to resist this slave morality are </a:t>
            </a:r>
            <a:r>
              <a:rPr lang="en-US" sz="2400" b="1" i="0" u="none" strike="noStrike" cap="none" baseline="0" dirty="0" err="1">
                <a:solidFill>
                  <a:schemeClr val="dk1"/>
                </a:solidFill>
                <a:latin typeface="Arial"/>
                <a:ea typeface="Arial"/>
                <a:cs typeface="Arial"/>
                <a:sym typeface="Arial"/>
              </a:rPr>
              <a:t>Ubermensch</a:t>
            </a:r>
            <a:r>
              <a:rPr lang="en-US" sz="2400" b="1" i="0" u="none" strike="noStrike" cap="none" baseline="0" dirty="0">
                <a:solidFill>
                  <a:schemeClr val="dk1"/>
                </a:solidFill>
                <a:latin typeface="Arial"/>
                <a:ea typeface="Arial"/>
                <a:cs typeface="Arial"/>
                <a:sym typeface="Arial"/>
              </a:rPr>
              <a:t>.</a:t>
            </a:r>
          </a:p>
        </p:txBody>
      </p:sp>
      <p:pic>
        <p:nvPicPr>
          <p:cNvPr id="60" name="Shape 60"/>
          <p:cNvPicPr preferRelativeResize="0"/>
          <p:nvPr/>
        </p:nvPicPr>
        <p:blipFill rotWithShape="1">
          <a:blip r:embed="rId3">
            <a:alphaModFix/>
          </a:blip>
          <a:srcRect/>
          <a:stretch/>
        </p:blipFill>
        <p:spPr>
          <a:xfrm>
            <a:off x="4953000" y="1447800"/>
            <a:ext cx="3829050" cy="4876799"/>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7"/>
        <p:cNvGrpSpPr/>
        <p:nvPr/>
      </p:nvGrpSpPr>
      <p:grpSpPr>
        <a:xfrm>
          <a:off x="0" y="0"/>
          <a:ext cx="0" cy="0"/>
          <a:chOff x="0" y="0"/>
          <a:chExt cx="0" cy="0"/>
        </a:xfrm>
      </p:grpSpPr>
      <p:sp>
        <p:nvSpPr>
          <p:cNvPr id="78" name="Shape 78"/>
          <p:cNvSpPr txBox="1">
            <a:spLocks noGrp="1"/>
          </p:cNvSpPr>
          <p:nvPr>
            <p:ph type="title" idx="4294967295"/>
          </p:nvPr>
        </p:nvSpPr>
        <p:spPr>
          <a:xfrm>
            <a:off x="0" y="274638"/>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1" i="0" u="none" strike="noStrike" cap="none" baseline="0">
                <a:solidFill>
                  <a:schemeClr val="dk2"/>
                </a:solidFill>
                <a:latin typeface="Arial"/>
                <a:ea typeface="Arial"/>
                <a:cs typeface="Arial"/>
                <a:sym typeface="Arial"/>
              </a:rPr>
              <a:t>Nietzsche and the Modern World</a:t>
            </a:r>
          </a:p>
        </p:txBody>
      </p:sp>
      <p:sp>
        <p:nvSpPr>
          <p:cNvPr id="79" name="Shape 79"/>
          <p:cNvSpPr txBox="1">
            <a:spLocks noGrp="1"/>
          </p:cNvSpPr>
          <p:nvPr>
            <p:ph type="body" idx="4294967295"/>
          </p:nvPr>
        </p:nvSpPr>
        <p:spPr>
          <a:xfrm>
            <a:off x="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SzPct val="100000"/>
              <a:buFont typeface="Arial"/>
              <a:buChar char="•"/>
            </a:pPr>
            <a:r>
              <a:rPr lang="en-US" sz="2400" b="1" i="0" u="none" strike="noStrike" cap="none" baseline="0" dirty="0">
                <a:solidFill>
                  <a:schemeClr val="dk1"/>
                </a:solidFill>
                <a:latin typeface="Arial"/>
                <a:ea typeface="Arial"/>
                <a:cs typeface="Arial"/>
                <a:sym typeface="Arial"/>
              </a:rPr>
              <a:t>Christianity is an example par excellence of the slave-morality, demanding deference to ideals of weakness and submission.</a:t>
            </a:r>
          </a:p>
          <a:p>
            <a:pPr marL="342900" marR="0" lvl="0" indent="-342900" algn="l" rtl="0">
              <a:lnSpc>
                <a:spcPct val="80000"/>
              </a:lnSpc>
              <a:spcBef>
                <a:spcPts val="480"/>
              </a:spcBef>
              <a:spcAft>
                <a:spcPts val="0"/>
              </a:spcAft>
              <a:buClr>
                <a:schemeClr val="dk1"/>
              </a:buClr>
              <a:buSzPct val="100000"/>
              <a:buFont typeface="Arial"/>
              <a:buChar char="•"/>
            </a:pPr>
            <a:r>
              <a:rPr lang="en-US" sz="2400" b="1" i="0" u="none" strike="noStrike" cap="none" baseline="0" dirty="0">
                <a:solidFill>
                  <a:schemeClr val="dk1"/>
                </a:solidFill>
                <a:latin typeface="Arial"/>
                <a:ea typeface="Arial"/>
                <a:cs typeface="Arial"/>
                <a:sym typeface="Arial"/>
              </a:rPr>
              <a:t>Utilitarianism as useless herd-morality</a:t>
            </a:r>
          </a:p>
          <a:p>
            <a:pPr marL="342900" marR="0" lvl="0" indent="-342900" algn="l" rtl="0">
              <a:lnSpc>
                <a:spcPct val="80000"/>
              </a:lnSpc>
              <a:spcBef>
                <a:spcPts val="480"/>
              </a:spcBef>
              <a:spcAft>
                <a:spcPts val="0"/>
              </a:spcAft>
              <a:buClr>
                <a:schemeClr val="dk1"/>
              </a:buClr>
              <a:buSzPct val="100000"/>
              <a:buFont typeface="Arial"/>
              <a:buChar char="•"/>
            </a:pPr>
            <a:r>
              <a:rPr lang="en-US" sz="2400" b="1" i="0" u="none" strike="noStrike" cap="none" baseline="0" dirty="0">
                <a:solidFill>
                  <a:schemeClr val="dk1"/>
                </a:solidFill>
                <a:latin typeface="Arial"/>
                <a:ea typeface="Arial"/>
                <a:cs typeface="Arial"/>
                <a:sym typeface="Arial"/>
              </a:rPr>
              <a:t>“Liberal institutions cease to be liberal as soon as they are attained: later on, there are no worse and no more thorough injurers of freedom than liberal institutions…they undermine the will to power; they level mountain and valley, and call that morality; they make men small, cowardly, and hedonistic, every time it is the herd animal that triumphs with them. Liberalism: in other words, herd-animalization…” </a:t>
            </a:r>
          </a:p>
          <a:p>
            <a:pPr marL="342900" marR="0" lvl="0" indent="-342900" algn="l" rtl="0">
              <a:lnSpc>
                <a:spcPct val="80000"/>
              </a:lnSpc>
              <a:spcBef>
                <a:spcPts val="480"/>
              </a:spcBef>
              <a:spcAft>
                <a:spcPts val="0"/>
              </a:spcAft>
              <a:buClr>
                <a:schemeClr val="dk1"/>
              </a:buClr>
              <a:buSzPct val="100000"/>
              <a:buFont typeface="Arial"/>
              <a:buChar char="•"/>
            </a:pPr>
            <a:r>
              <a:rPr lang="en-US" sz="2400" b="1" i="0" u="none" strike="noStrike" cap="none" baseline="0" dirty="0">
                <a:solidFill>
                  <a:schemeClr val="dk1"/>
                </a:solidFill>
                <a:latin typeface="Arial"/>
                <a:ea typeface="Arial"/>
                <a:cs typeface="Arial"/>
                <a:sym typeface="Arial"/>
              </a:rPr>
              <a:t>“Madness is the exception in individuals but the rule in groups</a:t>
            </a:r>
            <a:r>
              <a:rPr lang="en-US" sz="2400" b="1" i="0" u="none" strike="noStrike" cap="none" baseline="0" dirty="0" smtClean="0">
                <a:solidFill>
                  <a:schemeClr val="dk1"/>
                </a:solidFill>
                <a:latin typeface="Arial"/>
                <a:ea typeface="Arial"/>
                <a:cs typeface="Arial"/>
                <a:sym typeface="Arial"/>
              </a:rPr>
              <a:t>.” (see Gustav Le Bon)</a:t>
            </a:r>
            <a:endParaRPr lang="en-US" sz="2400" b="1" i="0" u="none" strike="noStrike" cap="none" baseline="0" dirty="0">
              <a:solidFill>
                <a:schemeClr val="dk1"/>
              </a:solidFill>
              <a:latin typeface="Arial"/>
              <a:ea typeface="Arial"/>
              <a:cs typeface="Arial"/>
              <a:sym typeface="Arial"/>
            </a:endParaRPr>
          </a:p>
          <a:p>
            <a:pPr marL="342900" marR="0" lvl="0" indent="-190500" algn="l" rtl="0">
              <a:lnSpc>
                <a:spcPct val="100000"/>
              </a:lnSpc>
              <a:spcBef>
                <a:spcPts val="480"/>
              </a:spcBef>
              <a:spcAft>
                <a:spcPts val="0"/>
              </a:spcAft>
              <a:buClr>
                <a:schemeClr val="dk1"/>
              </a:buClr>
              <a:buFont typeface="Arial"/>
              <a:buNone/>
            </a:pPr>
            <a:endParaRPr sz="2400" b="1" i="0" u="none" strike="noStrike" cap="none" baseline="0" dirty="0">
              <a:solidFill>
                <a:schemeClr val="dk1"/>
              </a:solidFill>
              <a:latin typeface="Arial"/>
              <a:ea typeface="Arial"/>
              <a:cs typeface="Arial"/>
              <a:sym typeface="Arial"/>
            </a:endParaRPr>
          </a:p>
        </p:txBody>
      </p:sp>
      <p:sp>
        <p:nvSpPr>
          <p:cNvPr id="85" name="Shape 85"/>
          <p:cNvSpPr/>
          <p:nvPr/>
        </p:nvSpPr>
        <p:spPr>
          <a:xfrm>
            <a:off x="490537" y="2406650"/>
            <a:ext cx="2519362" cy="536574"/>
          </a:xfrm>
          <a:custGeom>
            <a:avLst/>
            <a:gdLst/>
            <a:ahLst/>
            <a:cxnLst/>
            <a:rect l="0" t="0" r="0" b="0"/>
            <a:pathLst>
              <a:path w="7024" h="1590" extrusionOk="0">
                <a:moveTo>
                  <a:pt x="1413" y="1534"/>
                </a:moveTo>
                <a:cubicBezTo>
                  <a:pt x="1456" y="1522"/>
                  <a:pt x="1485" y="1478"/>
                  <a:pt x="1538" y="1474"/>
                </a:cubicBezTo>
                <a:cubicBezTo>
                  <a:pt x="1803" y="1454"/>
                  <a:pt x="2089" y="1535"/>
                  <a:pt x="2354" y="1548"/>
                </a:cubicBezTo>
                <a:cubicBezTo>
                  <a:pt x="3188" y="1590"/>
                  <a:pt x="4041" y="1582"/>
                  <a:pt x="4874" y="1549"/>
                </a:cubicBezTo>
                <a:cubicBezTo>
                  <a:pt x="5431" y="1527"/>
                  <a:pt x="6530" y="1488"/>
                  <a:pt x="6913" y="983"/>
                </a:cubicBezTo>
                <a:cubicBezTo>
                  <a:pt x="7024" y="837"/>
                  <a:pt x="6954" y="832"/>
                  <a:pt x="6990" y="691"/>
                </a:cubicBezTo>
                <a:cubicBezTo>
                  <a:pt x="6777" y="538"/>
                  <a:pt x="6614" y="435"/>
                  <a:pt x="6350" y="356"/>
                </a:cubicBezTo>
                <a:cubicBezTo>
                  <a:pt x="5187" y="10"/>
                  <a:pt x="3888" y="0"/>
                  <a:pt x="2696" y="169"/>
                </a:cubicBezTo>
                <a:cubicBezTo>
                  <a:pt x="2082" y="256"/>
                  <a:pt x="477" y="396"/>
                  <a:pt x="76" y="984"/>
                </a:cubicBezTo>
                <a:cubicBezTo>
                  <a:pt x="20" y="1066"/>
                  <a:pt x="0" y="1088"/>
                  <a:pt x="16" y="1157"/>
                </a:cubicBezTo>
                <a:cubicBezTo>
                  <a:pt x="246" y="1288"/>
                  <a:pt x="405" y="1348"/>
                  <a:pt x="690" y="1387"/>
                </a:cubicBezTo>
                <a:cubicBezTo>
                  <a:pt x="1497" y="1497"/>
                  <a:pt x="2327" y="1501"/>
                  <a:pt x="3140" y="1522"/>
                </a:cubicBezTo>
                <a:cubicBezTo>
                  <a:pt x="3286" y="1525"/>
                  <a:pt x="3431" y="1529"/>
                  <a:pt x="3577" y="1532"/>
                </a:cubicBezTo>
              </a:path>
            </a:pathLst>
          </a:custGeom>
          <a:noFill/>
          <a:ln w="12700" cap="rnd">
            <a:solidFill>
              <a:srgbClr val="FF0000"/>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86" name="Shape 86"/>
          <p:cNvSpPr/>
          <p:nvPr/>
        </p:nvSpPr>
        <p:spPr>
          <a:xfrm>
            <a:off x="2603500" y="2436811"/>
            <a:ext cx="414337" cy="187325"/>
          </a:xfrm>
          <a:custGeom>
            <a:avLst/>
            <a:gdLst/>
            <a:ahLst/>
            <a:cxnLst/>
            <a:rect l="0" t="0" r="0" b="0"/>
            <a:pathLst>
              <a:path w="1145" h="519" extrusionOk="0">
                <a:moveTo>
                  <a:pt x="0" y="519"/>
                </a:moveTo>
                <a:cubicBezTo>
                  <a:pt x="13" y="507"/>
                  <a:pt x="58" y="467"/>
                  <a:pt x="86" y="452"/>
                </a:cubicBezTo>
                <a:cubicBezTo>
                  <a:pt x="207" y="388"/>
                  <a:pt x="344" y="345"/>
                  <a:pt x="470" y="293"/>
                </a:cubicBezTo>
                <a:cubicBezTo>
                  <a:pt x="655" y="217"/>
                  <a:pt x="837" y="134"/>
                  <a:pt x="1020" y="53"/>
                </a:cubicBezTo>
                <a:cubicBezTo>
                  <a:pt x="1062" y="35"/>
                  <a:pt x="1103" y="18"/>
                  <a:pt x="1145" y="0"/>
                </a:cubicBezTo>
              </a:path>
            </a:pathLst>
          </a:custGeom>
          <a:noFill/>
          <a:ln w="12700" cap="rnd">
            <a:solidFill>
              <a:srgbClr val="FF0000"/>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88" name="Shape 88"/>
          <p:cNvSpPr/>
          <p:nvPr/>
        </p:nvSpPr>
        <p:spPr>
          <a:xfrm>
            <a:off x="2354261" y="4114800"/>
            <a:ext cx="1727200" cy="46036"/>
          </a:xfrm>
          <a:custGeom>
            <a:avLst/>
            <a:gdLst/>
            <a:ahLst/>
            <a:cxnLst/>
            <a:rect l="0" t="0" r="0" b="0"/>
            <a:pathLst>
              <a:path w="4797" h="129" extrusionOk="0">
                <a:moveTo>
                  <a:pt x="65" y="57"/>
                </a:moveTo>
                <a:cubicBezTo>
                  <a:pt x="45" y="46"/>
                  <a:pt x="18" y="32"/>
                  <a:pt x="0" y="22"/>
                </a:cubicBezTo>
                <a:cubicBezTo>
                  <a:pt x="47" y="16"/>
                  <a:pt x="91" y="6"/>
                  <a:pt x="140" y="5"/>
                </a:cubicBezTo>
                <a:cubicBezTo>
                  <a:pt x="388" y="0"/>
                  <a:pt x="636" y="68"/>
                  <a:pt x="883" y="84"/>
                </a:cubicBezTo>
                <a:cubicBezTo>
                  <a:pt x="1494" y="124"/>
                  <a:pt x="2116" y="100"/>
                  <a:pt x="2728" y="100"/>
                </a:cubicBezTo>
                <a:cubicBezTo>
                  <a:pt x="3296" y="100"/>
                  <a:pt x="3874" y="23"/>
                  <a:pt x="4441" y="84"/>
                </a:cubicBezTo>
                <a:cubicBezTo>
                  <a:pt x="4541" y="95"/>
                  <a:pt x="4640" y="112"/>
                  <a:pt x="4739" y="124"/>
                </a:cubicBezTo>
                <a:cubicBezTo>
                  <a:pt x="4758" y="126"/>
                  <a:pt x="4778" y="127"/>
                  <a:pt x="4797" y="129"/>
                </a:cubicBezTo>
              </a:path>
            </a:pathLst>
          </a:custGeom>
          <a:noFill/>
          <a:ln w="12700" cap="rnd">
            <a:solidFill>
              <a:srgbClr val="FF0000"/>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2"/>
        <p:cNvGrpSpPr/>
        <p:nvPr/>
      </p:nvGrpSpPr>
      <p:grpSpPr>
        <a:xfrm>
          <a:off x="0" y="0"/>
          <a:ext cx="0" cy="0"/>
          <a:chOff x="0" y="0"/>
          <a:chExt cx="0" cy="0"/>
        </a:xfrm>
      </p:grpSpPr>
      <p:sp>
        <p:nvSpPr>
          <p:cNvPr id="93" name="Shape 93"/>
          <p:cNvSpPr txBox="1">
            <a:spLocks noGrp="1"/>
          </p:cNvSpPr>
          <p:nvPr>
            <p:ph type="title" idx="4294967295"/>
          </p:nvPr>
        </p:nvSpPr>
        <p:spPr>
          <a:xfrm>
            <a:off x="0" y="274638"/>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1" i="0" u="none" strike="noStrike" cap="none" baseline="0">
                <a:solidFill>
                  <a:schemeClr val="dk2"/>
                </a:solidFill>
                <a:latin typeface="Arial"/>
                <a:ea typeface="Arial"/>
                <a:cs typeface="Arial"/>
                <a:sym typeface="Arial"/>
              </a:rPr>
              <a:t>Expropriation</a:t>
            </a:r>
          </a:p>
        </p:txBody>
      </p:sp>
      <p:sp>
        <p:nvSpPr>
          <p:cNvPr id="94" name="Shape 94"/>
          <p:cNvSpPr txBox="1">
            <a:spLocks noGrp="1"/>
          </p:cNvSpPr>
          <p:nvPr>
            <p:ph type="body" idx="4294967295"/>
          </p:nvPr>
        </p:nvSpPr>
        <p:spPr>
          <a:xfrm>
            <a:off x="0" y="1600200"/>
            <a:ext cx="4114800" cy="4525963"/>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SzPct val="100000"/>
              <a:buFont typeface="Arial"/>
              <a:buChar char="•"/>
            </a:pPr>
            <a:r>
              <a:rPr lang="en-US" sz="2800" b="1" i="0" u="none" strike="noStrike" cap="none" baseline="0" dirty="0">
                <a:solidFill>
                  <a:schemeClr val="dk1"/>
                </a:solidFill>
                <a:latin typeface="Arial"/>
                <a:ea typeface="Arial"/>
                <a:cs typeface="Arial"/>
                <a:sym typeface="Arial"/>
              </a:rPr>
              <a:t>Anti-Semitism: “It is a matter of honor with me to be absolutely clean and unequivocal in relation to anti-Semitism, namely, opposed to it, as I am in my writings.”</a:t>
            </a:r>
          </a:p>
          <a:p>
            <a:pPr marL="342900" marR="0" lvl="0" indent="-342900" algn="l" rtl="0">
              <a:lnSpc>
                <a:spcPct val="80000"/>
              </a:lnSpc>
              <a:spcBef>
                <a:spcPts val="560"/>
              </a:spcBef>
              <a:spcAft>
                <a:spcPts val="0"/>
              </a:spcAft>
              <a:buClr>
                <a:schemeClr val="dk1"/>
              </a:buClr>
              <a:buSzPct val="100000"/>
              <a:buFont typeface="Arial"/>
              <a:buChar char="•"/>
            </a:pPr>
            <a:r>
              <a:rPr lang="en-US" sz="2800" b="1" i="0" u="none" strike="noStrike" cap="none" baseline="0" dirty="0">
                <a:solidFill>
                  <a:schemeClr val="dk1"/>
                </a:solidFill>
                <a:latin typeface="Arial"/>
                <a:ea typeface="Arial"/>
                <a:cs typeface="Arial"/>
                <a:sym typeface="Arial"/>
              </a:rPr>
              <a:t>Nazism</a:t>
            </a:r>
          </a:p>
          <a:p>
            <a:pPr marL="342900" marR="0" lvl="0" indent="-342900" algn="l" rtl="0">
              <a:lnSpc>
                <a:spcPct val="80000"/>
              </a:lnSpc>
              <a:spcBef>
                <a:spcPts val="560"/>
              </a:spcBef>
              <a:spcAft>
                <a:spcPts val="0"/>
              </a:spcAft>
              <a:buClr>
                <a:schemeClr val="dk1"/>
              </a:buClr>
              <a:buSzPct val="100000"/>
              <a:buFont typeface="Arial"/>
              <a:buChar char="•"/>
            </a:pPr>
            <a:r>
              <a:rPr lang="en-US" sz="2800" b="1" i="0" u="none" strike="noStrike" cap="none" baseline="0" dirty="0" err="1">
                <a:solidFill>
                  <a:schemeClr val="dk1"/>
                </a:solidFill>
                <a:latin typeface="Arial"/>
                <a:ea typeface="Arial"/>
                <a:cs typeface="Arial"/>
                <a:sym typeface="Arial"/>
              </a:rPr>
              <a:t>Ayn</a:t>
            </a:r>
            <a:r>
              <a:rPr lang="en-US" sz="2800" b="1" i="0" u="none" strike="noStrike" cap="none" baseline="0" dirty="0">
                <a:solidFill>
                  <a:schemeClr val="dk1"/>
                </a:solidFill>
                <a:latin typeface="Arial"/>
                <a:ea typeface="Arial"/>
                <a:cs typeface="Arial"/>
                <a:sym typeface="Arial"/>
              </a:rPr>
              <a:t> Rand and laissez-faire capitalism</a:t>
            </a:r>
            <a:r>
              <a:rPr lang="en-US" sz="2800" b="0" i="0" u="none" strike="noStrike" cap="none" baseline="0" dirty="0">
                <a:solidFill>
                  <a:schemeClr val="dk1"/>
                </a:solidFill>
                <a:latin typeface="Arial"/>
                <a:ea typeface="Arial"/>
                <a:cs typeface="Arial"/>
                <a:sym typeface="Arial"/>
              </a:rPr>
              <a:t> </a:t>
            </a:r>
          </a:p>
          <a:p>
            <a:pPr marL="342900" marR="0" lvl="0" indent="-342900" algn="l" rtl="0">
              <a:lnSpc>
                <a:spcPct val="80000"/>
              </a:lnSpc>
              <a:spcBef>
                <a:spcPts val="560"/>
              </a:spcBef>
              <a:spcAft>
                <a:spcPts val="0"/>
              </a:spcAft>
              <a:buClr>
                <a:schemeClr val="dk1"/>
              </a:buClr>
              <a:buSzPct val="100000"/>
              <a:buFont typeface="Arial"/>
              <a:buChar char="•"/>
            </a:pPr>
            <a:r>
              <a:rPr lang="en-US" sz="2800" b="1" i="0" u="none" strike="noStrike" cap="none" baseline="0" dirty="0">
                <a:solidFill>
                  <a:schemeClr val="dk1"/>
                </a:solidFill>
                <a:latin typeface="Arial"/>
                <a:ea typeface="Arial"/>
                <a:cs typeface="Arial"/>
                <a:sym typeface="Arial"/>
              </a:rPr>
              <a:t>Social Darwinism</a:t>
            </a:r>
          </a:p>
        </p:txBody>
      </p:sp>
      <p:pic>
        <p:nvPicPr>
          <p:cNvPr id="95" name="Shape 95"/>
          <p:cNvPicPr preferRelativeResize="0"/>
          <p:nvPr/>
        </p:nvPicPr>
        <p:blipFill rotWithShape="1">
          <a:blip r:embed="rId3">
            <a:alphaModFix/>
          </a:blip>
          <a:srcRect/>
          <a:stretch/>
        </p:blipFill>
        <p:spPr>
          <a:xfrm>
            <a:off x="4953000" y="1295400"/>
            <a:ext cx="1568449" cy="2666999"/>
          </a:xfrm>
          <a:prstGeom prst="rect">
            <a:avLst/>
          </a:prstGeom>
          <a:noFill/>
          <a:ln>
            <a:noFill/>
          </a:ln>
        </p:spPr>
      </p:pic>
      <p:pic>
        <p:nvPicPr>
          <p:cNvPr id="96" name="Shape 96"/>
          <p:cNvPicPr preferRelativeResize="0"/>
          <p:nvPr/>
        </p:nvPicPr>
        <p:blipFill rotWithShape="1">
          <a:blip r:embed="rId4">
            <a:alphaModFix/>
          </a:blip>
          <a:srcRect/>
          <a:stretch/>
        </p:blipFill>
        <p:spPr>
          <a:xfrm>
            <a:off x="6858000" y="1676400"/>
            <a:ext cx="1904999" cy="1904999"/>
          </a:xfrm>
          <a:prstGeom prst="rect">
            <a:avLst/>
          </a:prstGeom>
          <a:noFill/>
          <a:ln>
            <a:noFill/>
          </a:ln>
        </p:spPr>
      </p:pic>
      <p:pic>
        <p:nvPicPr>
          <p:cNvPr id="97" name="Shape 97"/>
          <p:cNvPicPr preferRelativeResize="0"/>
          <p:nvPr/>
        </p:nvPicPr>
        <p:blipFill rotWithShape="1">
          <a:blip r:embed="rId5">
            <a:alphaModFix/>
          </a:blip>
          <a:srcRect/>
          <a:stretch/>
        </p:blipFill>
        <p:spPr>
          <a:xfrm>
            <a:off x="4953000" y="4191000"/>
            <a:ext cx="1631950" cy="2262187"/>
          </a:xfrm>
          <a:prstGeom prst="rect">
            <a:avLst/>
          </a:prstGeom>
          <a:noFill/>
          <a:ln>
            <a:noFill/>
          </a:ln>
        </p:spPr>
      </p:pic>
      <p:pic>
        <p:nvPicPr>
          <p:cNvPr id="98" name="Shape 98"/>
          <p:cNvPicPr preferRelativeResize="0"/>
          <p:nvPr/>
        </p:nvPicPr>
        <p:blipFill rotWithShape="1">
          <a:blip r:embed="rId6">
            <a:alphaModFix/>
          </a:blip>
          <a:srcRect/>
          <a:stretch/>
        </p:blipFill>
        <p:spPr>
          <a:xfrm>
            <a:off x="7010400" y="3886200"/>
            <a:ext cx="1573211" cy="2466974"/>
          </a:xfrm>
          <a:prstGeom prst="rect">
            <a:avLst/>
          </a:prstGeom>
          <a:noFill/>
          <a:ln>
            <a:noFill/>
          </a:ln>
        </p:spPr>
      </p:pic>
      <p:sp>
        <p:nvSpPr>
          <p:cNvPr id="106" name="Shape 106"/>
          <p:cNvSpPr/>
          <p:nvPr/>
        </p:nvSpPr>
        <p:spPr>
          <a:xfrm>
            <a:off x="5816600" y="6391275"/>
            <a:ext cx="2600325" cy="390524"/>
          </a:xfrm>
          <a:custGeom>
            <a:avLst/>
            <a:gdLst/>
            <a:ahLst/>
            <a:cxnLst/>
            <a:rect l="0" t="0" r="0" b="0"/>
            <a:pathLst>
              <a:path w="7223" h="1096" extrusionOk="0">
                <a:moveTo>
                  <a:pt x="473" y="480"/>
                </a:moveTo>
                <a:cubicBezTo>
                  <a:pt x="433" y="426"/>
                  <a:pt x="406" y="405"/>
                  <a:pt x="334" y="414"/>
                </a:cubicBezTo>
                <a:cubicBezTo>
                  <a:pt x="223" y="427"/>
                  <a:pt x="123" y="492"/>
                  <a:pt x="46" y="568"/>
                </a:cubicBezTo>
                <a:cubicBezTo>
                  <a:pt x="15" y="603"/>
                  <a:pt x="5" y="609"/>
                  <a:pt x="0" y="638"/>
                </a:cubicBezTo>
                <a:cubicBezTo>
                  <a:pt x="38" y="688"/>
                  <a:pt x="85" y="677"/>
                  <a:pt x="147" y="671"/>
                </a:cubicBezTo>
                <a:cubicBezTo>
                  <a:pt x="234" y="662"/>
                  <a:pt x="326" y="630"/>
                  <a:pt x="414" y="642"/>
                </a:cubicBezTo>
                <a:cubicBezTo>
                  <a:pt x="483" y="652"/>
                  <a:pt x="476" y="722"/>
                  <a:pt x="462" y="774"/>
                </a:cubicBezTo>
                <a:cubicBezTo>
                  <a:pt x="438" y="861"/>
                  <a:pt x="374" y="936"/>
                  <a:pt x="346" y="1019"/>
                </a:cubicBezTo>
                <a:cubicBezTo>
                  <a:pt x="344" y="1035"/>
                  <a:pt x="342" y="1051"/>
                  <a:pt x="340" y="1067"/>
                </a:cubicBezTo>
              </a:path>
              <a:path w="7223" h="1096" extrusionOk="0">
                <a:moveTo>
                  <a:pt x="674" y="583"/>
                </a:moveTo>
                <a:cubicBezTo>
                  <a:pt x="667" y="534"/>
                  <a:pt x="666" y="534"/>
                  <a:pt x="628" y="520"/>
                </a:cubicBezTo>
                <a:cubicBezTo>
                  <a:pt x="596" y="557"/>
                  <a:pt x="576" y="596"/>
                  <a:pt x="575" y="648"/>
                </a:cubicBezTo>
                <a:cubicBezTo>
                  <a:pt x="573" y="724"/>
                  <a:pt x="642" y="757"/>
                  <a:pt x="710" y="743"/>
                </a:cubicBezTo>
                <a:cubicBezTo>
                  <a:pt x="784" y="728"/>
                  <a:pt x="855" y="674"/>
                  <a:pt x="911" y="626"/>
                </a:cubicBezTo>
                <a:cubicBezTo>
                  <a:pt x="949" y="594"/>
                  <a:pt x="981" y="553"/>
                  <a:pt x="982" y="501"/>
                </a:cubicBezTo>
                <a:cubicBezTo>
                  <a:pt x="983" y="472"/>
                  <a:pt x="967" y="471"/>
                  <a:pt x="947" y="462"/>
                </a:cubicBezTo>
                <a:cubicBezTo>
                  <a:pt x="944" y="462"/>
                  <a:pt x="942" y="462"/>
                  <a:pt x="939" y="462"/>
                </a:cubicBezTo>
                <a:cubicBezTo>
                  <a:pt x="944" y="472"/>
                  <a:pt x="926" y="475"/>
                  <a:pt x="951" y="480"/>
                </a:cubicBezTo>
                <a:cubicBezTo>
                  <a:pt x="981" y="486"/>
                  <a:pt x="1012" y="476"/>
                  <a:pt x="1042" y="475"/>
                </a:cubicBezTo>
                <a:cubicBezTo>
                  <a:pt x="1061" y="475"/>
                  <a:pt x="1067" y="475"/>
                  <a:pt x="1078" y="480"/>
                </a:cubicBezTo>
                <a:cubicBezTo>
                  <a:pt x="1076" y="502"/>
                  <a:pt x="1071" y="516"/>
                  <a:pt x="1061" y="537"/>
                </a:cubicBezTo>
                <a:cubicBezTo>
                  <a:pt x="1048" y="564"/>
                  <a:pt x="1019" y="606"/>
                  <a:pt x="1025" y="638"/>
                </a:cubicBezTo>
                <a:cubicBezTo>
                  <a:pt x="1033" y="682"/>
                  <a:pt x="1072" y="690"/>
                  <a:pt x="1109" y="688"/>
                </a:cubicBezTo>
                <a:cubicBezTo>
                  <a:pt x="1164" y="684"/>
                  <a:pt x="1224" y="654"/>
                  <a:pt x="1264" y="616"/>
                </a:cubicBezTo>
                <a:cubicBezTo>
                  <a:pt x="1291" y="590"/>
                  <a:pt x="1308" y="546"/>
                  <a:pt x="1271" y="520"/>
                </a:cubicBezTo>
                <a:cubicBezTo>
                  <a:pt x="1238" y="497"/>
                  <a:pt x="1171" y="495"/>
                  <a:pt x="1133" y="504"/>
                </a:cubicBezTo>
                <a:cubicBezTo>
                  <a:pt x="1112" y="516"/>
                  <a:pt x="1106" y="519"/>
                  <a:pt x="1089" y="518"/>
                </a:cubicBezTo>
              </a:path>
              <a:path w="7223" h="1096" extrusionOk="0">
                <a:moveTo>
                  <a:pt x="1616" y="420"/>
                </a:moveTo>
                <a:cubicBezTo>
                  <a:pt x="1621" y="435"/>
                  <a:pt x="1617" y="417"/>
                  <a:pt x="1569" y="446"/>
                </a:cubicBezTo>
                <a:cubicBezTo>
                  <a:pt x="1495" y="490"/>
                  <a:pt x="1394" y="601"/>
                  <a:pt x="1409" y="695"/>
                </a:cubicBezTo>
                <a:cubicBezTo>
                  <a:pt x="1421" y="770"/>
                  <a:pt x="1522" y="775"/>
                  <a:pt x="1579" y="764"/>
                </a:cubicBezTo>
                <a:cubicBezTo>
                  <a:pt x="1688" y="742"/>
                  <a:pt x="1785" y="678"/>
                  <a:pt x="1856" y="594"/>
                </a:cubicBezTo>
                <a:cubicBezTo>
                  <a:pt x="1948" y="486"/>
                  <a:pt x="1979" y="358"/>
                  <a:pt x="1960" y="220"/>
                </a:cubicBezTo>
                <a:cubicBezTo>
                  <a:pt x="1949" y="145"/>
                  <a:pt x="1914" y="84"/>
                  <a:pt x="1879" y="19"/>
                </a:cubicBezTo>
                <a:cubicBezTo>
                  <a:pt x="1876" y="13"/>
                  <a:pt x="1873" y="6"/>
                  <a:pt x="1870" y="0"/>
                </a:cubicBezTo>
              </a:path>
              <a:path w="7223" h="1096" extrusionOk="0">
                <a:moveTo>
                  <a:pt x="2530" y="628"/>
                </a:moveTo>
                <a:cubicBezTo>
                  <a:pt x="2566" y="649"/>
                  <a:pt x="2598" y="642"/>
                  <a:pt x="2640" y="634"/>
                </a:cubicBezTo>
                <a:cubicBezTo>
                  <a:pt x="2731" y="617"/>
                  <a:pt x="2823" y="604"/>
                  <a:pt x="2914" y="588"/>
                </a:cubicBezTo>
                <a:cubicBezTo>
                  <a:pt x="2993" y="574"/>
                  <a:pt x="3065" y="561"/>
                  <a:pt x="3141" y="539"/>
                </a:cubicBezTo>
              </a:path>
              <a:path w="7223" h="1096" extrusionOk="0">
                <a:moveTo>
                  <a:pt x="3706" y="541"/>
                </a:moveTo>
                <a:cubicBezTo>
                  <a:pt x="3689" y="577"/>
                  <a:pt x="3674" y="619"/>
                  <a:pt x="3668" y="659"/>
                </a:cubicBezTo>
                <a:cubicBezTo>
                  <a:pt x="3660" y="712"/>
                  <a:pt x="3647" y="777"/>
                  <a:pt x="3653" y="831"/>
                </a:cubicBezTo>
                <a:cubicBezTo>
                  <a:pt x="3656" y="839"/>
                  <a:pt x="3658" y="847"/>
                  <a:pt x="3661" y="855"/>
                </a:cubicBezTo>
              </a:path>
              <a:path w="7223" h="1096" extrusionOk="0">
                <a:moveTo>
                  <a:pt x="3822" y="265"/>
                </a:moveTo>
                <a:cubicBezTo>
                  <a:pt x="3811" y="291"/>
                  <a:pt x="3811" y="290"/>
                  <a:pt x="3806" y="317"/>
                </a:cubicBezTo>
                <a:cubicBezTo>
                  <a:pt x="3796" y="375"/>
                  <a:pt x="3796" y="420"/>
                  <a:pt x="3809" y="478"/>
                </a:cubicBezTo>
                <a:cubicBezTo>
                  <a:pt x="3821" y="531"/>
                  <a:pt x="3835" y="583"/>
                  <a:pt x="3887" y="609"/>
                </a:cubicBezTo>
                <a:cubicBezTo>
                  <a:pt x="3944" y="638"/>
                  <a:pt x="4012" y="607"/>
                  <a:pt x="4060" y="574"/>
                </a:cubicBezTo>
                <a:cubicBezTo>
                  <a:pt x="4098" y="548"/>
                  <a:pt x="4132" y="520"/>
                  <a:pt x="4166" y="489"/>
                </a:cubicBezTo>
                <a:cubicBezTo>
                  <a:pt x="4180" y="477"/>
                  <a:pt x="4186" y="470"/>
                  <a:pt x="4202" y="476"/>
                </a:cubicBezTo>
                <a:cubicBezTo>
                  <a:pt x="4222" y="483"/>
                  <a:pt x="4244" y="514"/>
                  <a:pt x="4267" y="524"/>
                </a:cubicBezTo>
                <a:cubicBezTo>
                  <a:pt x="4336" y="554"/>
                  <a:pt x="4411" y="548"/>
                  <a:pt x="4482" y="561"/>
                </a:cubicBezTo>
                <a:cubicBezTo>
                  <a:pt x="4540" y="571"/>
                  <a:pt x="4586" y="587"/>
                  <a:pt x="4641" y="609"/>
                </a:cubicBezTo>
                <a:cubicBezTo>
                  <a:pt x="4686" y="627"/>
                  <a:pt x="4731" y="641"/>
                  <a:pt x="4778" y="654"/>
                </a:cubicBezTo>
              </a:path>
              <a:path w="7223" h="1096" extrusionOk="0">
                <a:moveTo>
                  <a:pt x="5056" y="541"/>
                </a:moveTo>
                <a:cubicBezTo>
                  <a:pt x="5047" y="507"/>
                  <a:pt x="5033" y="486"/>
                  <a:pt x="4991" y="484"/>
                </a:cubicBezTo>
                <a:cubicBezTo>
                  <a:pt x="4938" y="482"/>
                  <a:pt x="4903" y="495"/>
                  <a:pt x="4871" y="537"/>
                </a:cubicBezTo>
                <a:cubicBezTo>
                  <a:pt x="4846" y="570"/>
                  <a:pt x="4840" y="617"/>
                  <a:pt x="4868" y="653"/>
                </a:cubicBezTo>
                <a:cubicBezTo>
                  <a:pt x="4892" y="683"/>
                  <a:pt x="4929" y="690"/>
                  <a:pt x="4963" y="703"/>
                </a:cubicBezTo>
              </a:path>
              <a:path w="7223" h="1096" extrusionOk="0">
                <a:moveTo>
                  <a:pt x="5416" y="412"/>
                </a:moveTo>
                <a:cubicBezTo>
                  <a:pt x="5412" y="402"/>
                  <a:pt x="5410" y="397"/>
                  <a:pt x="5417" y="408"/>
                </a:cubicBezTo>
                <a:cubicBezTo>
                  <a:pt x="5415" y="422"/>
                  <a:pt x="5413" y="447"/>
                  <a:pt x="5422" y="479"/>
                </a:cubicBezTo>
                <a:cubicBezTo>
                  <a:pt x="5444" y="556"/>
                  <a:pt x="5474" y="630"/>
                  <a:pt x="5493" y="708"/>
                </a:cubicBezTo>
                <a:cubicBezTo>
                  <a:pt x="5513" y="787"/>
                  <a:pt x="5525" y="868"/>
                  <a:pt x="5493" y="946"/>
                </a:cubicBezTo>
                <a:cubicBezTo>
                  <a:pt x="5468" y="1009"/>
                  <a:pt x="5419" y="1028"/>
                  <a:pt x="5357" y="1021"/>
                </a:cubicBezTo>
                <a:cubicBezTo>
                  <a:pt x="5313" y="1016"/>
                  <a:pt x="5297" y="985"/>
                  <a:pt x="5272" y="953"/>
                </a:cubicBezTo>
              </a:path>
              <a:path w="7223" h="1096" extrusionOk="0">
                <a:moveTo>
                  <a:pt x="5617" y="642"/>
                </a:moveTo>
                <a:cubicBezTo>
                  <a:pt x="5704" y="637"/>
                  <a:pt x="5782" y="623"/>
                  <a:pt x="5866" y="600"/>
                </a:cubicBezTo>
                <a:cubicBezTo>
                  <a:pt x="5926" y="584"/>
                  <a:pt x="5994" y="573"/>
                  <a:pt x="6044" y="532"/>
                </a:cubicBezTo>
                <a:cubicBezTo>
                  <a:pt x="6060" y="513"/>
                  <a:pt x="6065" y="509"/>
                  <a:pt x="6065" y="492"/>
                </a:cubicBezTo>
                <a:cubicBezTo>
                  <a:pt x="6026" y="467"/>
                  <a:pt x="5989" y="465"/>
                  <a:pt x="5942" y="476"/>
                </a:cubicBezTo>
                <a:cubicBezTo>
                  <a:pt x="5896" y="487"/>
                  <a:pt x="5820" y="518"/>
                  <a:pt x="5822" y="578"/>
                </a:cubicBezTo>
                <a:cubicBezTo>
                  <a:pt x="5825" y="661"/>
                  <a:pt x="5974" y="682"/>
                  <a:pt x="6028" y="690"/>
                </a:cubicBezTo>
                <a:cubicBezTo>
                  <a:pt x="6196" y="714"/>
                  <a:pt x="6372" y="706"/>
                  <a:pt x="6539" y="673"/>
                </a:cubicBezTo>
                <a:cubicBezTo>
                  <a:pt x="6580" y="662"/>
                  <a:pt x="6620" y="651"/>
                  <a:pt x="6661" y="640"/>
                </a:cubicBezTo>
              </a:path>
              <a:path w="7223" h="1096" extrusionOk="0">
                <a:moveTo>
                  <a:pt x="7008" y="317"/>
                </a:moveTo>
                <a:cubicBezTo>
                  <a:pt x="6977" y="262"/>
                  <a:pt x="6958" y="234"/>
                  <a:pt x="6898" y="215"/>
                </a:cubicBezTo>
                <a:cubicBezTo>
                  <a:pt x="6856" y="261"/>
                  <a:pt x="6862" y="303"/>
                  <a:pt x="6878" y="365"/>
                </a:cubicBezTo>
                <a:cubicBezTo>
                  <a:pt x="6910" y="490"/>
                  <a:pt x="7007" y="597"/>
                  <a:pt x="7029" y="723"/>
                </a:cubicBezTo>
                <a:cubicBezTo>
                  <a:pt x="7041" y="790"/>
                  <a:pt x="6975" y="809"/>
                  <a:pt x="6919" y="810"/>
                </a:cubicBezTo>
                <a:cubicBezTo>
                  <a:pt x="6811" y="812"/>
                  <a:pt x="6701" y="792"/>
                  <a:pt x="6595" y="777"/>
                </a:cubicBezTo>
              </a:path>
              <a:path w="7223" h="1096" extrusionOk="0">
                <a:moveTo>
                  <a:pt x="3566" y="1039"/>
                </a:moveTo>
                <a:cubicBezTo>
                  <a:pt x="3589" y="1060"/>
                  <a:pt x="3556" y="1096"/>
                  <a:pt x="3725" y="1081"/>
                </a:cubicBezTo>
                <a:cubicBezTo>
                  <a:pt x="4090" y="1048"/>
                  <a:pt x="4450" y="1015"/>
                  <a:pt x="4817" y="1000"/>
                </a:cubicBezTo>
                <a:cubicBezTo>
                  <a:pt x="5316" y="980"/>
                  <a:pt x="5816" y="954"/>
                  <a:pt x="6316" y="952"/>
                </a:cubicBezTo>
                <a:cubicBezTo>
                  <a:pt x="6621" y="951"/>
                  <a:pt x="6920" y="944"/>
                  <a:pt x="7223" y="914"/>
                </a:cubicBezTo>
              </a:path>
            </a:pathLst>
          </a:custGeom>
          <a:noFill/>
          <a:ln w="12700" cap="rnd">
            <a:solidFill>
              <a:srgbClr val="FF0000"/>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7"/>
        <p:cNvGrpSpPr/>
        <p:nvPr/>
      </p:nvGrpSpPr>
      <p:grpSpPr>
        <a:xfrm>
          <a:off x="0" y="0"/>
          <a:ext cx="0" cy="0"/>
          <a:chOff x="0" y="0"/>
          <a:chExt cx="0" cy="0"/>
        </a:xfrm>
      </p:grpSpPr>
      <p:sp>
        <p:nvSpPr>
          <p:cNvPr id="158" name="Shape 158"/>
          <p:cNvSpPr txBox="1">
            <a:spLocks noGrp="1"/>
          </p:cNvSpPr>
          <p:nvPr>
            <p:ph type="title" idx="4294967295"/>
          </p:nvPr>
        </p:nvSpPr>
        <p:spPr>
          <a:xfrm>
            <a:off x="0" y="274638"/>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Sigmund Freud (1856-1939)</a:t>
            </a:r>
          </a:p>
        </p:txBody>
      </p:sp>
      <p:pic>
        <p:nvPicPr>
          <p:cNvPr id="159" name="Shape 159"/>
          <p:cNvPicPr preferRelativeResize="0"/>
          <p:nvPr/>
        </p:nvPicPr>
        <p:blipFill rotWithShape="1">
          <a:blip r:embed="rId3">
            <a:alphaModFix/>
          </a:blip>
          <a:srcRect/>
          <a:stretch/>
        </p:blipFill>
        <p:spPr>
          <a:xfrm>
            <a:off x="3124200" y="1828800"/>
            <a:ext cx="2800349" cy="380999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4"/>
        <p:cNvGrpSpPr/>
        <p:nvPr/>
      </p:nvGrpSpPr>
      <p:grpSpPr>
        <a:xfrm>
          <a:off x="0" y="0"/>
          <a:ext cx="0" cy="0"/>
          <a:chOff x="0" y="0"/>
          <a:chExt cx="0" cy="0"/>
        </a:xfrm>
      </p:grpSpPr>
      <p:sp>
        <p:nvSpPr>
          <p:cNvPr id="166" name="Shape 166"/>
          <p:cNvSpPr txBox="1">
            <a:spLocks noGrp="1"/>
          </p:cNvSpPr>
          <p:nvPr>
            <p:ph type="body" idx="4294967295"/>
          </p:nvPr>
        </p:nvSpPr>
        <p:spPr>
          <a:xfrm>
            <a:off x="5562600" y="1600200"/>
            <a:ext cx="3581400" cy="4876800"/>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Arial"/>
              <a:buChar char="•"/>
            </a:pPr>
            <a:r>
              <a:rPr lang="en-US" sz="2800" b="1" i="0" u="none" strike="noStrike" cap="none" baseline="0">
                <a:solidFill>
                  <a:schemeClr val="dk1"/>
                </a:solidFill>
                <a:latin typeface="Arial"/>
                <a:ea typeface="Arial"/>
                <a:cs typeface="Arial"/>
                <a:sym typeface="Arial"/>
              </a:rPr>
              <a:t>-People driven primarily by unconscious sexual drives (libido)</a:t>
            </a:r>
          </a:p>
          <a:p>
            <a:pPr marL="342900" marR="0" lvl="0" indent="-342900" algn="l" rtl="0">
              <a:lnSpc>
                <a:spcPct val="100000"/>
              </a:lnSpc>
              <a:spcBef>
                <a:spcPts val="560"/>
              </a:spcBef>
              <a:spcAft>
                <a:spcPts val="0"/>
              </a:spcAft>
              <a:buClr>
                <a:schemeClr val="dk1"/>
              </a:buClr>
              <a:buSzPct val="100000"/>
              <a:buFont typeface="Arial"/>
              <a:buChar char="•"/>
            </a:pPr>
            <a:r>
              <a:rPr lang="en-US" sz="2800" b="1" i="0" u="none" strike="noStrike" cap="none" baseline="0">
                <a:solidFill>
                  <a:schemeClr val="dk1"/>
                </a:solidFill>
                <a:latin typeface="Arial"/>
                <a:ea typeface="Arial"/>
                <a:cs typeface="Arial"/>
                <a:sym typeface="Arial"/>
              </a:rPr>
              <a:t>-All stages of development, from childhood onward, characterized by these drives </a:t>
            </a:r>
          </a:p>
        </p:txBody>
      </p:sp>
      <p:sp>
        <p:nvSpPr>
          <p:cNvPr id="165" name="Shape 165"/>
          <p:cNvSpPr txBox="1">
            <a:spLocks noGrp="1"/>
          </p:cNvSpPr>
          <p:nvPr>
            <p:ph type="title" idx="4294967295"/>
          </p:nvPr>
        </p:nvSpPr>
        <p:spPr>
          <a:xfrm>
            <a:off x="0" y="274638"/>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Freud’s Beliefs</a:t>
            </a:r>
          </a:p>
        </p:txBody>
      </p:sp>
      <p:pic>
        <p:nvPicPr>
          <p:cNvPr id="167" name="Shape 167"/>
          <p:cNvPicPr preferRelativeResize="0"/>
          <p:nvPr/>
        </p:nvPicPr>
        <p:blipFill rotWithShape="1">
          <a:blip r:embed="rId3">
            <a:alphaModFix/>
          </a:blip>
          <a:srcRect/>
          <a:stretch/>
        </p:blipFill>
        <p:spPr>
          <a:xfrm>
            <a:off x="533400" y="1371600"/>
            <a:ext cx="3675061" cy="4953000"/>
          </a:xfrm>
          <a:prstGeom prst="rect">
            <a:avLst/>
          </a:prstGeom>
          <a:noFill/>
          <a:ln>
            <a:noFill/>
          </a:ln>
        </p:spPr>
      </p:pic>
    </p:spTree>
  </p:cSld>
  <p:clrMapOvr>
    <a:masterClrMapping/>
  </p:clrMapOvr>
  <p:transition spd="slow">
    <p:cut/>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240</TotalTime>
  <Words>1152</Words>
  <Application>Microsoft Office PowerPoint</Application>
  <PresentationFormat>On-screen Show (4:3)</PresentationFormat>
  <Paragraphs>104</Paragraphs>
  <Slides>27</Slides>
  <Notes>22</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Apex</vt:lpstr>
      <vt:lpstr>Late 19th Century Intellectualism</vt:lpstr>
      <vt:lpstr>Friedrich Nietzsche (1844-1900) “The Prophet”</vt:lpstr>
      <vt:lpstr>A Revaluation of All Values</vt:lpstr>
      <vt:lpstr>PowerPoint Presentation</vt:lpstr>
      <vt:lpstr>The Psychologist</vt:lpstr>
      <vt:lpstr>Nietzsche and the Modern World</vt:lpstr>
      <vt:lpstr>Expropriation</vt:lpstr>
      <vt:lpstr>Sigmund Freud (1856-1939)</vt:lpstr>
      <vt:lpstr>Freud’s Beliefs</vt:lpstr>
      <vt:lpstr>Freud’s Components of the Mind</vt:lpstr>
      <vt:lpstr>PowerPoint Presentation</vt:lpstr>
      <vt:lpstr>Other Ideas</vt:lpstr>
      <vt:lpstr>John Stuart Mill</vt:lpstr>
      <vt:lpstr>John Stuart Mill (Cont’d)</vt:lpstr>
      <vt:lpstr>Karl Marx (1818-1883)</vt:lpstr>
      <vt:lpstr>Life</vt:lpstr>
      <vt:lpstr>The Communist Manifesto</vt:lpstr>
      <vt:lpstr>Economic and Philosophical Points </vt:lpstr>
      <vt:lpstr>Politics and Society </vt:lpstr>
      <vt:lpstr>‘Contribution to a Critique of Hegel's Philosophy of Right, Introduction’ </vt:lpstr>
      <vt:lpstr>Georg Wilhelm Friedrich Hegel (1770-1831)</vt:lpstr>
      <vt:lpstr>Hegel’s Beliefs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Late 19th Century Intellectualism</dc:title>
  <dc:creator>Balazs, Stephen</dc:creator>
  <cp:lastModifiedBy>Administrator</cp:lastModifiedBy>
  <cp:revision>5</cp:revision>
  <cp:lastPrinted>2015-02-24T16:19:11Z</cp:lastPrinted>
  <dcterms:modified xsi:type="dcterms:W3CDTF">2015-02-24T19:46:31Z</dcterms:modified>
</cp:coreProperties>
</file>